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4474" r:id="rId2"/>
    <p:sldMasterId id="2147484647" r:id="rId3"/>
  </p:sldMasterIdLst>
  <p:notesMasterIdLst>
    <p:notesMasterId r:id="rId76"/>
  </p:notesMasterIdLst>
  <p:handoutMasterIdLst>
    <p:handoutMasterId r:id="rId77"/>
  </p:handoutMasterIdLst>
  <p:sldIdLst>
    <p:sldId id="337" r:id="rId4"/>
    <p:sldId id="553" r:id="rId5"/>
    <p:sldId id="448" r:id="rId6"/>
    <p:sldId id="557" r:id="rId7"/>
    <p:sldId id="558" r:id="rId8"/>
    <p:sldId id="472" r:id="rId9"/>
    <p:sldId id="451" r:id="rId10"/>
    <p:sldId id="540" r:id="rId11"/>
    <p:sldId id="554" r:id="rId12"/>
    <p:sldId id="539" r:id="rId13"/>
    <p:sldId id="555" r:id="rId14"/>
    <p:sldId id="560" r:id="rId15"/>
    <p:sldId id="561" r:id="rId16"/>
    <p:sldId id="559" r:id="rId17"/>
    <p:sldId id="563" r:id="rId18"/>
    <p:sldId id="562" r:id="rId19"/>
    <p:sldId id="629" r:id="rId20"/>
    <p:sldId id="599" r:id="rId21"/>
    <p:sldId id="600" r:id="rId22"/>
    <p:sldId id="601" r:id="rId23"/>
    <p:sldId id="572" r:id="rId24"/>
    <p:sldId id="589" r:id="rId25"/>
    <p:sldId id="590" r:id="rId26"/>
    <p:sldId id="595" r:id="rId27"/>
    <p:sldId id="597" r:id="rId28"/>
    <p:sldId id="598" r:id="rId29"/>
    <p:sldId id="596" r:id="rId30"/>
    <p:sldId id="605" r:id="rId31"/>
    <p:sldId id="606" r:id="rId32"/>
    <p:sldId id="603" r:id="rId33"/>
    <p:sldId id="604" r:id="rId34"/>
    <p:sldId id="609" r:id="rId35"/>
    <p:sldId id="611" r:id="rId36"/>
    <p:sldId id="610" r:id="rId37"/>
    <p:sldId id="612" r:id="rId38"/>
    <p:sldId id="594" r:id="rId39"/>
    <p:sldId id="613" r:id="rId40"/>
    <p:sldId id="607" r:id="rId41"/>
    <p:sldId id="627" r:id="rId42"/>
    <p:sldId id="620" r:id="rId43"/>
    <p:sldId id="575" r:id="rId44"/>
    <p:sldId id="614" r:id="rId45"/>
    <p:sldId id="577" r:id="rId46"/>
    <p:sldId id="615" r:id="rId47"/>
    <p:sldId id="616" r:id="rId48"/>
    <p:sldId id="617" r:id="rId49"/>
    <p:sldId id="619" r:id="rId50"/>
    <p:sldId id="622" r:id="rId51"/>
    <p:sldId id="633" r:id="rId52"/>
    <p:sldId id="634" r:id="rId53"/>
    <p:sldId id="624" r:id="rId54"/>
    <p:sldId id="632" r:id="rId55"/>
    <p:sldId id="631" r:id="rId56"/>
    <p:sldId id="628" r:id="rId57"/>
    <p:sldId id="602" r:id="rId58"/>
    <p:sldId id="564" r:id="rId59"/>
    <p:sldId id="565" r:id="rId60"/>
    <p:sldId id="566" r:id="rId61"/>
    <p:sldId id="568" r:id="rId62"/>
    <p:sldId id="569" r:id="rId63"/>
    <p:sldId id="570" r:id="rId64"/>
    <p:sldId id="578" r:id="rId65"/>
    <p:sldId id="623" r:id="rId66"/>
    <p:sldId id="579" r:id="rId67"/>
    <p:sldId id="581" r:id="rId68"/>
    <p:sldId id="580" r:id="rId69"/>
    <p:sldId id="582" r:id="rId70"/>
    <p:sldId id="583" r:id="rId71"/>
    <p:sldId id="584" r:id="rId72"/>
    <p:sldId id="585" r:id="rId73"/>
    <p:sldId id="587" r:id="rId74"/>
    <p:sldId id="469" r:id="rId75"/>
  </p:sldIdLst>
  <p:sldSz cx="9144000" cy="6858000" type="screen4x3"/>
  <p:notesSz cx="6805613" cy="9939338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UC1" id="{65C537EE-28C3-426D-A106-B3189E458259}">
          <p14:sldIdLst>
            <p14:sldId id="337"/>
            <p14:sldId id="553"/>
            <p14:sldId id="448"/>
            <p14:sldId id="557"/>
            <p14:sldId id="558"/>
            <p14:sldId id="472"/>
            <p14:sldId id="451"/>
            <p14:sldId id="540"/>
            <p14:sldId id="554"/>
            <p14:sldId id="539"/>
            <p14:sldId id="555"/>
            <p14:sldId id="560"/>
            <p14:sldId id="561"/>
            <p14:sldId id="559"/>
            <p14:sldId id="563"/>
            <p14:sldId id="562"/>
            <p14:sldId id="629"/>
            <p14:sldId id="599"/>
            <p14:sldId id="600"/>
            <p14:sldId id="601"/>
            <p14:sldId id="572"/>
            <p14:sldId id="589"/>
            <p14:sldId id="590"/>
            <p14:sldId id="595"/>
            <p14:sldId id="597"/>
            <p14:sldId id="598"/>
            <p14:sldId id="596"/>
            <p14:sldId id="605"/>
            <p14:sldId id="606"/>
            <p14:sldId id="603"/>
            <p14:sldId id="604"/>
            <p14:sldId id="609"/>
            <p14:sldId id="611"/>
            <p14:sldId id="610"/>
            <p14:sldId id="612"/>
            <p14:sldId id="594"/>
            <p14:sldId id="613"/>
            <p14:sldId id="607"/>
            <p14:sldId id="627"/>
            <p14:sldId id="620"/>
            <p14:sldId id="575"/>
            <p14:sldId id="614"/>
            <p14:sldId id="577"/>
            <p14:sldId id="615"/>
            <p14:sldId id="616"/>
            <p14:sldId id="617"/>
            <p14:sldId id="619"/>
            <p14:sldId id="622"/>
            <p14:sldId id="633"/>
            <p14:sldId id="634"/>
            <p14:sldId id="624"/>
            <p14:sldId id="632"/>
            <p14:sldId id="631"/>
            <p14:sldId id="628"/>
            <p14:sldId id="602"/>
            <p14:sldId id="564"/>
            <p14:sldId id="565"/>
            <p14:sldId id="566"/>
            <p14:sldId id="568"/>
            <p14:sldId id="569"/>
            <p14:sldId id="570"/>
            <p14:sldId id="578"/>
            <p14:sldId id="623"/>
            <p14:sldId id="579"/>
            <p14:sldId id="581"/>
            <p14:sldId id="580"/>
            <p14:sldId id="582"/>
            <p14:sldId id="583"/>
            <p14:sldId id="584"/>
            <p14:sldId id="585"/>
            <p14:sldId id="587"/>
            <p14:sldId id="4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4A57"/>
    <a:srgbClr val="7B4A77"/>
    <a:srgbClr val="706439"/>
    <a:srgbClr val="708339"/>
    <a:srgbClr val="632523"/>
    <a:srgbClr val="772D2B"/>
    <a:srgbClr val="AD403D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2525" autoAdjust="0"/>
  </p:normalViewPr>
  <p:slideViewPr>
    <p:cSldViewPr>
      <p:cViewPr varScale="1">
        <p:scale>
          <a:sx n="110" d="100"/>
          <a:sy n="110" d="100"/>
        </p:scale>
        <p:origin x="160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97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9350"/>
    </p:cViewPr>
  </p:sorterViewPr>
  <p:notesViewPr>
    <p:cSldViewPr>
      <p:cViewPr varScale="1">
        <p:scale>
          <a:sx n="60" d="100"/>
          <a:sy n="60" d="100"/>
        </p:scale>
        <p:origin x="-1722" y="-84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C3A03BCE-33C5-39D4-2AF2-A489D763C5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541" tIns="45770" rIns="91541" bIns="45770" rtlCol="0"/>
          <a:lstStyle>
            <a:lvl1pPr algn="l">
              <a:defRPr sz="1200">
                <a:cs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FB9DCF3-F4C7-811D-BCBE-5AE114EFB5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541" tIns="45770" rIns="91541" bIns="45770" rtlCol="0"/>
          <a:lstStyle>
            <a:lvl1pPr algn="r">
              <a:defRPr sz="1200">
                <a:cs typeface="Arial" pitchFamily="34" charset="0"/>
              </a:defRPr>
            </a:lvl1pPr>
          </a:lstStyle>
          <a:p>
            <a:pPr>
              <a:defRPr/>
            </a:pPr>
            <a:fld id="{2776ACC1-45A6-4254-92CA-1C3E75EA3BA8}" type="datetimeFigureOut">
              <a:rPr lang="pt-BR"/>
              <a:pPr>
                <a:defRPr/>
              </a:pPr>
              <a:t>29/04/2024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66CC1F8-8E05-9137-ED19-1DE4B86D0D5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541" tIns="45770" rIns="91541" bIns="45770" rtlCol="0" anchor="b"/>
          <a:lstStyle>
            <a:lvl1pPr algn="l">
              <a:defRPr sz="1200">
                <a:cs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35A7D51-6A55-9746-D0F7-43C52EBFAFD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4450" y="9440863"/>
            <a:ext cx="2949575" cy="496887"/>
          </a:xfrm>
          <a:prstGeom prst="rect">
            <a:avLst/>
          </a:prstGeom>
        </p:spPr>
        <p:txBody>
          <a:bodyPr vert="horz" wrap="square" lIns="91541" tIns="45770" rIns="91541" bIns="4577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60EEEF2-C727-4498-89A4-F8F81537EE53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1359EDB6-6A14-A60A-3620-3F07B0194B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541" tIns="45770" rIns="91541" bIns="45770" rtlCol="0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A5E7271-B98E-EA04-3DC8-DEF2AB62081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541" tIns="45770" rIns="91541" bIns="45770" rtlCol="0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EC43FBF3-ED7D-43A5-AB72-DCABFB47438B}" type="datetimeFigureOut">
              <a:rPr lang="pt-BR"/>
              <a:pPr>
                <a:defRPr/>
              </a:pPr>
              <a:t>29/04/2024</a:t>
            </a:fld>
            <a:endParaRPr lang="pt-BR"/>
          </a:p>
        </p:txBody>
      </p:sp>
      <p:sp>
        <p:nvSpPr>
          <p:cNvPr id="4" name="Espaço Reservado para Imagem de Slide 3">
            <a:extLst>
              <a:ext uri="{FF2B5EF4-FFF2-40B4-BE49-F238E27FC236}">
                <a16:creationId xmlns:a16="http://schemas.microsoft.com/office/drawing/2014/main" id="{D0F633EE-30EB-907C-41D6-2630B5007D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4538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41" tIns="45770" rIns="91541" bIns="45770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>
            <a:extLst>
              <a:ext uri="{FF2B5EF4-FFF2-40B4-BE49-F238E27FC236}">
                <a16:creationId xmlns:a16="http://schemas.microsoft.com/office/drawing/2014/main" id="{BA2089BE-97B2-8B34-0D50-E0B8EB360F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3537" cy="4473575"/>
          </a:xfrm>
          <a:prstGeom prst="rect">
            <a:avLst/>
          </a:prstGeom>
        </p:spPr>
        <p:txBody>
          <a:bodyPr vert="horz" lIns="91541" tIns="45770" rIns="91541" bIns="45770" rtlCol="0"/>
          <a:lstStyle/>
          <a:p>
            <a:pPr lvl="0"/>
            <a:r>
              <a:rPr lang="pt-BR" noProof="0"/>
              <a:t>Clique para editar 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7A74E5D-4205-9A5B-8CFB-1D7CCBA6E02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541" tIns="45770" rIns="91541" bIns="45770" rtlCol="0" anchor="b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1F06131-C59A-45F1-61E7-6905B3713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54450" y="9440863"/>
            <a:ext cx="2949575" cy="496887"/>
          </a:xfrm>
          <a:prstGeom prst="rect">
            <a:avLst/>
          </a:prstGeom>
        </p:spPr>
        <p:txBody>
          <a:bodyPr vert="horz" wrap="square" lIns="91541" tIns="45770" rIns="91541" bIns="4577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6239D9D-1725-42D6-87CD-BFFA22BA070A}" type="slidenum">
              <a:rPr lang="pt-BR" altLang="pt-BR"/>
              <a:pPr/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Espaço Reservado para Imagem de Slide 1">
            <a:extLst>
              <a:ext uri="{FF2B5EF4-FFF2-40B4-BE49-F238E27FC236}">
                <a16:creationId xmlns:a16="http://schemas.microsoft.com/office/drawing/2014/main" id="{7C702730-0F20-6591-1C14-A82CC513413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Espaço Reservado para Anotações 2">
            <a:extLst>
              <a:ext uri="{FF2B5EF4-FFF2-40B4-BE49-F238E27FC236}">
                <a16:creationId xmlns:a16="http://schemas.microsoft.com/office/drawing/2014/main" id="{9724DBFD-897D-096A-099C-F6846E20BCA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pt-BR"/>
          </a:p>
        </p:txBody>
      </p:sp>
      <p:sp>
        <p:nvSpPr>
          <p:cNvPr id="48132" name="Espaço Reservado para Número de Slide 3">
            <a:extLst>
              <a:ext uri="{FF2B5EF4-FFF2-40B4-BE49-F238E27FC236}">
                <a16:creationId xmlns:a16="http://schemas.microsoft.com/office/drawing/2014/main" id="{00C31BB9-8C9B-FCFD-354C-836A7B3CF4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9727570-A84F-43A1-8DF3-924BB754B5A4}" type="slidenum">
              <a:rPr lang="pt-BR" altLang="pt-BR"/>
              <a:pPr eaLnBrk="1" hangingPunct="1"/>
              <a:t>7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Espaço Reservado para Imagem de Slide 1">
            <a:extLst>
              <a:ext uri="{FF2B5EF4-FFF2-40B4-BE49-F238E27FC236}">
                <a16:creationId xmlns:a16="http://schemas.microsoft.com/office/drawing/2014/main" id="{7C702730-0F20-6591-1C14-A82CC513413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Espaço Reservado para Anotações 2">
            <a:extLst>
              <a:ext uri="{FF2B5EF4-FFF2-40B4-BE49-F238E27FC236}">
                <a16:creationId xmlns:a16="http://schemas.microsoft.com/office/drawing/2014/main" id="{9724DBFD-897D-096A-099C-F6846E20BCA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pt-BR"/>
          </a:p>
        </p:txBody>
      </p:sp>
      <p:sp>
        <p:nvSpPr>
          <p:cNvPr id="48132" name="Espaço Reservado para Número de Slide 3">
            <a:extLst>
              <a:ext uri="{FF2B5EF4-FFF2-40B4-BE49-F238E27FC236}">
                <a16:creationId xmlns:a16="http://schemas.microsoft.com/office/drawing/2014/main" id="{00C31BB9-8C9B-FCFD-354C-836A7B3CF4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9727570-A84F-43A1-8DF3-924BB754B5A4}" type="slidenum">
              <a:rPr lang="pt-BR" altLang="pt-BR"/>
              <a:pPr eaLnBrk="1" hangingPunct="1"/>
              <a:t>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562563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Espaço Reservado para Imagem de Slide 1">
            <a:extLst>
              <a:ext uri="{FF2B5EF4-FFF2-40B4-BE49-F238E27FC236}">
                <a16:creationId xmlns:a16="http://schemas.microsoft.com/office/drawing/2014/main" id="{7C702730-0F20-6591-1C14-A82CC513413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Espaço Reservado para Anotações 2">
            <a:extLst>
              <a:ext uri="{FF2B5EF4-FFF2-40B4-BE49-F238E27FC236}">
                <a16:creationId xmlns:a16="http://schemas.microsoft.com/office/drawing/2014/main" id="{9724DBFD-897D-096A-099C-F6846E20BCA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pt-BR"/>
          </a:p>
        </p:txBody>
      </p:sp>
      <p:sp>
        <p:nvSpPr>
          <p:cNvPr id="48132" name="Espaço Reservado para Número de Slide 3">
            <a:extLst>
              <a:ext uri="{FF2B5EF4-FFF2-40B4-BE49-F238E27FC236}">
                <a16:creationId xmlns:a16="http://schemas.microsoft.com/office/drawing/2014/main" id="{00C31BB9-8C9B-FCFD-354C-836A7B3CF4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9727570-A84F-43A1-8DF3-924BB754B5A4}" type="slidenum">
              <a:rPr lang="pt-BR" altLang="pt-BR"/>
              <a:pPr eaLnBrk="1" hangingPunct="1"/>
              <a:t>10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8687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7FD7650-9F74-641B-7535-E37366C04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143502-AFC7-4B9D-A70A-FD4CBBE5C0BE}" type="datetimeFigureOut">
              <a:rPr lang="pt-BR"/>
              <a:pPr>
                <a:defRPr/>
              </a:pPr>
              <a:t>29/04/2024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97D50D-0D4D-E1FF-1D50-9BC351404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6E8FF03-9058-3345-8FE7-9FDC36330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074F55-D853-412C-AFFC-0EEED2D9B64F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638307070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D8E6318-BE3F-F6DC-472A-F1A26CAA3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35A795-458B-4349-BB88-92974F47E708}" type="datetimeFigureOut">
              <a:rPr lang="pt-BR"/>
              <a:pPr>
                <a:defRPr/>
              </a:pPr>
              <a:t>29/04/2024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C0899F0-F740-6032-9CD5-D5716DD76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57B0059-8416-EA7B-E290-B6D0E0A34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7F0F87-8B9E-4A41-925D-A586A979557F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973354026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5D145FA-3FBE-A639-7CC2-4EE46C534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6A7805-F9D8-4729-8691-BF6EAC172919}" type="datetimeFigureOut">
              <a:rPr lang="pt-BR"/>
              <a:pPr>
                <a:defRPr/>
              </a:pPr>
              <a:t>29/04/2024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E5303E1-385D-3534-2E4F-F4CB0D314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6B3F1E9-3184-4EB8-5D90-C5499A716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DF0A5F-9496-44BF-8FCD-B4FC2AE509C8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552944781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A878EC4-980E-EC45-8EFA-2CC19B116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9C82EC-1538-4BA4-8023-571E711F8A65}" type="datetimeFigureOut">
              <a:rPr lang="pt-BR"/>
              <a:pPr>
                <a:defRPr/>
              </a:pPr>
              <a:t>29/04/2024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A1DE70F-2323-982A-4C2F-0554A5A97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BDAE68-A679-2795-D2C1-78F496831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BDA535-0B9B-4BA6-BCE6-6BE9EAD967C1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409874849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27A5881-8BAD-6A9F-B380-4D364E238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824188-5640-4F71-8007-41A6077CC14C}" type="datetimeFigureOut">
              <a:rPr lang="pt-BR"/>
              <a:pPr>
                <a:defRPr/>
              </a:pPr>
              <a:t>29/04/2024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E111D6A-2D6A-0528-F55D-0863EAB4B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9C3744-27B1-B460-B578-95D0D48A3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DA6C63-54A4-42CC-B3CF-C78089166C84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958566949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7E8252C-AC23-1C72-4F8D-4D331381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7FB60D-1398-4543-BF0F-D3EE952F9C62}" type="datetimeFigureOut">
              <a:rPr lang="pt-BR"/>
              <a:pPr>
                <a:defRPr/>
              </a:pPr>
              <a:t>29/04/2024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8236967-233B-E4D6-179A-DC88FC63D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ABC397-B43D-5E5B-DBC4-4E6860AB3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561B72-FEF6-4E15-92AF-85A2F13CA13D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645662216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1221086D-61F5-5FD6-4155-0BBE0D723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09BFD8-46A6-4703-88D1-6C9567AF13E5}" type="datetimeFigureOut">
              <a:rPr lang="pt-BR"/>
              <a:pPr>
                <a:defRPr/>
              </a:pPr>
              <a:t>29/04/2024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96D6B06B-915D-AED6-C5F9-33848C6D6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7AA4A228-4E0C-24FB-0A4F-87A276B9D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780587-252E-4334-A138-4B1128F5483F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968575796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3">
            <a:extLst>
              <a:ext uri="{FF2B5EF4-FFF2-40B4-BE49-F238E27FC236}">
                <a16:creationId xmlns:a16="http://schemas.microsoft.com/office/drawing/2014/main" id="{867CD8AB-D26D-C130-8BC0-7B9D90705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541CDE-F18F-4F7F-8BA2-6A99F8BA5FA8}" type="datetimeFigureOut">
              <a:rPr lang="pt-BR"/>
              <a:pPr>
                <a:defRPr/>
              </a:pPr>
              <a:t>29/04/2024</a:t>
            </a:fld>
            <a:endParaRPr lang="pt-BR"/>
          </a:p>
        </p:txBody>
      </p:sp>
      <p:sp>
        <p:nvSpPr>
          <p:cNvPr id="8" name="Espaço Reservado para Rodapé 4">
            <a:extLst>
              <a:ext uri="{FF2B5EF4-FFF2-40B4-BE49-F238E27FC236}">
                <a16:creationId xmlns:a16="http://schemas.microsoft.com/office/drawing/2014/main" id="{546E8CA2-B17B-80D0-F6AB-1764C8B89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>
            <a:extLst>
              <a:ext uri="{FF2B5EF4-FFF2-40B4-BE49-F238E27FC236}">
                <a16:creationId xmlns:a16="http://schemas.microsoft.com/office/drawing/2014/main" id="{4CEE4346-0D7B-07CB-3C11-C48F7899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C1E5E9-EC7C-4E2B-A804-955E6413C9A9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616305505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3">
            <a:extLst>
              <a:ext uri="{FF2B5EF4-FFF2-40B4-BE49-F238E27FC236}">
                <a16:creationId xmlns:a16="http://schemas.microsoft.com/office/drawing/2014/main" id="{7BDB24F3-55BF-EE97-0644-B0ACDFF4C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5B3F66-3DAE-4A36-9D7E-BFC2FC6C044A}" type="datetimeFigureOut">
              <a:rPr lang="pt-BR"/>
              <a:pPr>
                <a:defRPr/>
              </a:pPr>
              <a:t>29/04/2024</a:t>
            </a:fld>
            <a:endParaRPr lang="pt-BR"/>
          </a:p>
        </p:txBody>
      </p:sp>
      <p:sp>
        <p:nvSpPr>
          <p:cNvPr id="4" name="Espaço Reservado para Rodapé 4">
            <a:extLst>
              <a:ext uri="{FF2B5EF4-FFF2-40B4-BE49-F238E27FC236}">
                <a16:creationId xmlns:a16="http://schemas.microsoft.com/office/drawing/2014/main" id="{E6989D94-E576-4004-E9AA-26811A857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5">
            <a:extLst>
              <a:ext uri="{FF2B5EF4-FFF2-40B4-BE49-F238E27FC236}">
                <a16:creationId xmlns:a16="http://schemas.microsoft.com/office/drawing/2014/main" id="{EEA50673-464A-49CD-5F88-846594D94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E745C0-CF1E-4781-B323-FFE8CFC75B7A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276204434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>
            <a:extLst>
              <a:ext uri="{FF2B5EF4-FFF2-40B4-BE49-F238E27FC236}">
                <a16:creationId xmlns:a16="http://schemas.microsoft.com/office/drawing/2014/main" id="{AEC0A6B7-15B6-64EA-17FA-C99C71DCD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B52CCE-5854-4AA3-8EAD-8CE6CCB60990}" type="datetimeFigureOut">
              <a:rPr lang="pt-BR"/>
              <a:pPr>
                <a:defRPr/>
              </a:pPr>
              <a:t>29/04/2024</a:t>
            </a:fld>
            <a:endParaRPr lang="pt-BR"/>
          </a:p>
        </p:txBody>
      </p:sp>
      <p:sp>
        <p:nvSpPr>
          <p:cNvPr id="3" name="Espaço Reservado para Rodapé 4">
            <a:extLst>
              <a:ext uri="{FF2B5EF4-FFF2-40B4-BE49-F238E27FC236}">
                <a16:creationId xmlns:a16="http://schemas.microsoft.com/office/drawing/2014/main" id="{001D8754-96B2-30D0-6D0A-2E73A0DA0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5">
            <a:extLst>
              <a:ext uri="{FF2B5EF4-FFF2-40B4-BE49-F238E27FC236}">
                <a16:creationId xmlns:a16="http://schemas.microsoft.com/office/drawing/2014/main" id="{8D11D5D7-E1F9-29A1-59A1-3977F4B65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602347-2362-4C96-8E86-892F6A271C52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609008794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A8DF04EE-63BE-62F6-AB1F-4C93EED97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20C75C-736B-4CA7-B07F-04938262EE63}" type="datetimeFigureOut">
              <a:rPr lang="pt-BR"/>
              <a:pPr>
                <a:defRPr/>
              </a:pPr>
              <a:t>29/04/2024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109A07D9-3782-EFE8-AA3F-02798E5DE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AA0DF9DE-C61E-083F-8A87-78F08FCB8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FB9FD6-8F77-40D5-B6CF-91496CE8FA53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804138975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604D880-E358-4C85-4F84-8F8E3E592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E83C54-4A09-40F2-B568-706514A2C5E9}" type="datetimeFigureOut">
              <a:rPr lang="pt-BR"/>
              <a:pPr>
                <a:defRPr/>
              </a:pPr>
              <a:t>29/04/2024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1B6048D-8EB8-C199-3593-2C7171D92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E801D0-0DBE-0EC2-0770-915C9F409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0641B8-C216-46B9-9734-C72E51246655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276898256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5A74E8C4-50CD-6EEA-D318-387C6145E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3A084D-206E-4551-976A-086EC7C5D233}" type="datetimeFigureOut">
              <a:rPr lang="pt-BR"/>
              <a:pPr>
                <a:defRPr/>
              </a:pPr>
              <a:t>29/04/2024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5F2F2C19-8ADC-7D8F-00AD-7491B4FBA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13B8B008-AD50-83F2-E343-F97C30F85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EE915A-9E09-4D8E-86BA-E0FA68634258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322634824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1EDB797-9FBD-0D2F-90A7-B153D54DA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C17E4-33CA-43E9-BA62-0F282791A4FA}" type="datetimeFigureOut">
              <a:rPr lang="pt-BR"/>
              <a:pPr>
                <a:defRPr/>
              </a:pPr>
              <a:t>29/04/2024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0D2EA1-3522-72A0-013E-83B8D011E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D15AD84-55A6-365B-7EB7-1AB3275C9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8AFA82-328C-4D08-A370-97D3ADE3DBFA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609539103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9C8A07-E23B-0F78-962D-94F6591BA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769A8C-1EDB-4E0C-A2B8-70BEC1D7C494}" type="datetimeFigureOut">
              <a:rPr lang="pt-BR"/>
              <a:pPr>
                <a:defRPr/>
              </a:pPr>
              <a:t>29/04/2024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15C107-800E-A226-B9AF-E3F3E0763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E2144C-C7CF-129C-4178-BCAD17C3C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7C7F04-4334-49CD-8DFE-CD5E89279E8A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07315528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7">
            <a:extLst>
              <a:ext uri="{FF2B5EF4-FFF2-40B4-BE49-F238E27FC236}">
                <a16:creationId xmlns:a16="http://schemas.microsoft.com/office/drawing/2014/main" id="{AD2AF797-8D38-A472-5938-437254226C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-34925"/>
            <a:ext cx="9144000" cy="689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B358F6AD-DDFC-E028-15E9-BF8F6E006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7CEEB5-45D1-4F06-9F56-1D2B0060A474}" type="datetimeFigureOut">
              <a:rPr lang="pt-BR"/>
              <a:pPr>
                <a:defRPr/>
              </a:pPr>
              <a:t>29/04/2024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5BEAC21E-28C6-6A4B-0F3D-7B115F970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3D6F780B-8EB4-760E-1F4C-9EFD1C2F3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4F964A-CA97-49F7-AC80-3F02FCC2A550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885104925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468544" y="1844824"/>
            <a:ext cx="8229600" cy="1143000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396536" y="2636912"/>
            <a:ext cx="8229600" cy="4525963"/>
          </a:xfrm>
        </p:spPr>
        <p:txBody>
          <a:bodyPr/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AEF91C-359C-9716-4C4B-D145419013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84663" y="735012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8EC156-F91A-48B4-8FA5-44D057D319E8}" type="datetimeFigureOut">
              <a:rPr lang="pt-BR"/>
              <a:pPr>
                <a:defRPr/>
              </a:pPr>
              <a:t>29/04/2024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C0020DF-349E-089B-2081-45D725716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51663" y="7350125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A2932F8-AEE6-74D5-350B-F021CD602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80663" y="735012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28472915-988A-4545-A44F-BAF56856E7E1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666295994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992202F-E9A8-5D5C-5876-56C1F8841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92C5D7-18A1-4480-99AE-FC14B222F158}" type="datetimeFigureOut">
              <a:rPr lang="pt-BR"/>
              <a:pPr>
                <a:defRPr/>
              </a:pPr>
              <a:t>29/04/2024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97B4AF-ABC4-6BD7-4634-E8E665A10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ABC1E7-C5E9-F148-AD62-0FA0645C4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1815D0-6477-405E-830C-61DFA5065D2E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37449266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9176B0A8-0EB9-5FC6-3E7F-98F5E476D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D37748-9B12-4D32-BA1D-44313C1C4368}" type="datetimeFigureOut">
              <a:rPr lang="pt-BR"/>
              <a:pPr>
                <a:defRPr/>
              </a:pPr>
              <a:t>29/04/2024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D3EC7DEF-D2A9-416A-CE4C-E6A53E677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7A2EFE8E-4D09-FAF8-0172-2A7537951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FA2377-C38B-47AF-8387-E4736272D23A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35038653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3">
            <a:extLst>
              <a:ext uri="{FF2B5EF4-FFF2-40B4-BE49-F238E27FC236}">
                <a16:creationId xmlns:a16="http://schemas.microsoft.com/office/drawing/2014/main" id="{3A46F848-050A-9DD3-F8E1-7DFF962E2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321425-04BA-499F-B497-3D297BAB4437}" type="datetimeFigureOut">
              <a:rPr lang="pt-BR"/>
              <a:pPr>
                <a:defRPr/>
              </a:pPr>
              <a:t>29/04/2024</a:t>
            </a:fld>
            <a:endParaRPr lang="pt-BR"/>
          </a:p>
        </p:txBody>
      </p:sp>
      <p:sp>
        <p:nvSpPr>
          <p:cNvPr id="8" name="Espaço Reservado para Rodapé 4">
            <a:extLst>
              <a:ext uri="{FF2B5EF4-FFF2-40B4-BE49-F238E27FC236}">
                <a16:creationId xmlns:a16="http://schemas.microsoft.com/office/drawing/2014/main" id="{7060B7FF-331D-191B-2D37-173836FE3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>
            <a:extLst>
              <a:ext uri="{FF2B5EF4-FFF2-40B4-BE49-F238E27FC236}">
                <a16:creationId xmlns:a16="http://schemas.microsoft.com/office/drawing/2014/main" id="{14B2242D-A5C4-4B47-7A4E-406335477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B661EE-CB8B-47B0-8FE7-2615F6092E94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720416425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3">
            <a:extLst>
              <a:ext uri="{FF2B5EF4-FFF2-40B4-BE49-F238E27FC236}">
                <a16:creationId xmlns:a16="http://schemas.microsoft.com/office/drawing/2014/main" id="{8A4C191F-3344-2485-5433-D7B38AAC7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503C85-8923-475F-ACB5-2EB5BF7A9F1E}" type="datetimeFigureOut">
              <a:rPr lang="pt-BR"/>
              <a:pPr>
                <a:defRPr/>
              </a:pPr>
              <a:t>29/04/2024</a:t>
            </a:fld>
            <a:endParaRPr lang="pt-BR"/>
          </a:p>
        </p:txBody>
      </p:sp>
      <p:sp>
        <p:nvSpPr>
          <p:cNvPr id="4" name="Espaço Reservado para Rodapé 4">
            <a:extLst>
              <a:ext uri="{FF2B5EF4-FFF2-40B4-BE49-F238E27FC236}">
                <a16:creationId xmlns:a16="http://schemas.microsoft.com/office/drawing/2014/main" id="{E65576E0-9540-3888-EB13-CF6F01EAD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5">
            <a:extLst>
              <a:ext uri="{FF2B5EF4-FFF2-40B4-BE49-F238E27FC236}">
                <a16:creationId xmlns:a16="http://schemas.microsoft.com/office/drawing/2014/main" id="{CE69A81A-ED48-308A-C89D-5FE57AAF5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B80640-8390-4FAC-8B55-F24E45F036D4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697251424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>
            <a:extLst>
              <a:ext uri="{FF2B5EF4-FFF2-40B4-BE49-F238E27FC236}">
                <a16:creationId xmlns:a16="http://schemas.microsoft.com/office/drawing/2014/main" id="{5152D30E-E7AD-49E5-DCAC-62D985DE7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1FA49E-C8FF-4C45-BBFD-E4ED7D28F209}" type="datetimeFigureOut">
              <a:rPr lang="pt-BR"/>
              <a:pPr>
                <a:defRPr/>
              </a:pPr>
              <a:t>29/04/2024</a:t>
            </a:fld>
            <a:endParaRPr lang="pt-BR"/>
          </a:p>
        </p:txBody>
      </p:sp>
      <p:sp>
        <p:nvSpPr>
          <p:cNvPr id="3" name="Espaço Reservado para Rodapé 4">
            <a:extLst>
              <a:ext uri="{FF2B5EF4-FFF2-40B4-BE49-F238E27FC236}">
                <a16:creationId xmlns:a16="http://schemas.microsoft.com/office/drawing/2014/main" id="{97D1C5F5-9A9F-CBEE-2301-6D15FD52F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5">
            <a:extLst>
              <a:ext uri="{FF2B5EF4-FFF2-40B4-BE49-F238E27FC236}">
                <a16:creationId xmlns:a16="http://schemas.microsoft.com/office/drawing/2014/main" id="{E49ED93F-74EA-93C0-AA8B-6CF01E34B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B48754-1098-45C7-BB27-05610997943C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36632289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99EC989-2C5B-428E-1742-EA93ADFCE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AD74A6-BC1E-48DB-9CDB-D2783A31F387}" type="datetimeFigureOut">
              <a:rPr lang="pt-BR"/>
              <a:pPr>
                <a:defRPr/>
              </a:pPr>
              <a:t>29/04/2024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768EA24-E8A3-5BEB-14F3-AA69099F1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DD9AE35-5FE7-E316-4EFB-4163DB28B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2CD634-55E7-4A33-BEED-6438AA3F9803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754227626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FE45B368-C6B6-4CE5-C816-3E1722013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AFDB5C-6A09-4A84-B95F-FD9369EDBC2B}" type="datetimeFigureOut">
              <a:rPr lang="pt-BR"/>
              <a:pPr>
                <a:defRPr/>
              </a:pPr>
              <a:t>29/04/2024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2E86A15C-042F-806D-84EA-7F91DE6FB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C48FCDD1-84C7-5812-2523-C422025D9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15A579-099F-45C1-B188-A3999F262164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693343501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081B81D6-08FD-B3E4-9D72-CEA0A950A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D60A48-F581-4291-8072-FAAC76DBC03B}" type="datetimeFigureOut">
              <a:rPr lang="pt-BR"/>
              <a:pPr>
                <a:defRPr/>
              </a:pPr>
              <a:t>29/04/2024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78EDF120-956E-C94C-B57E-53952580D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84D64A43-8B4B-DEE9-9E75-C6EC13AA3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8F118D-5BF4-4521-B71A-7ACC3E3A4A67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969578161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3DF53E4-3316-3027-991C-E0FCE8B23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DF8DBB-36EC-464E-AFCE-FFC220035850}" type="datetimeFigureOut">
              <a:rPr lang="pt-BR"/>
              <a:pPr>
                <a:defRPr/>
              </a:pPr>
              <a:t>29/04/2024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B7088C5-A4D9-BB13-FB42-1F1BC0003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6944D2-553F-C964-3A5D-35D6FB5F8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E69EA4-DF68-4E82-9514-A473910B291E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319022788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8C7E978-7AEE-53E6-87F8-9294C83AB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E2E679-BAE6-4F21-BFDD-7F1915D40391}" type="datetimeFigureOut">
              <a:rPr lang="pt-BR"/>
              <a:pPr>
                <a:defRPr/>
              </a:pPr>
              <a:t>29/04/2024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60576AA-92E5-3333-2DF5-306291B0D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3C7AEDA-72F5-3364-3B1C-DDEFA8211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335DC4-3D0D-496E-87A4-0ECCDBAC8227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091950810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8C9D0651-80DE-3C12-73C3-5CA0B44B7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54739D-FAF6-4B3F-9E64-D8F50EB35FBB}" type="datetimeFigureOut">
              <a:rPr lang="pt-BR"/>
              <a:pPr>
                <a:defRPr/>
              </a:pPr>
              <a:t>29/04/2024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4CAC70B1-52A6-7CF4-3AA2-C78162603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CE8A1238-3F89-DE51-DFF3-3345B3130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D7F77A-B9C8-4B32-A519-0E6A4C139381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742563319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3">
            <a:extLst>
              <a:ext uri="{FF2B5EF4-FFF2-40B4-BE49-F238E27FC236}">
                <a16:creationId xmlns:a16="http://schemas.microsoft.com/office/drawing/2014/main" id="{777A1B68-978E-4A18-4A02-1A0808AB0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F3D152-4DB1-4D71-8BDA-FCB7B886DD84}" type="datetimeFigureOut">
              <a:rPr lang="pt-BR"/>
              <a:pPr>
                <a:defRPr/>
              </a:pPr>
              <a:t>29/04/2024</a:t>
            </a:fld>
            <a:endParaRPr lang="pt-BR"/>
          </a:p>
        </p:txBody>
      </p:sp>
      <p:sp>
        <p:nvSpPr>
          <p:cNvPr id="8" name="Espaço Reservado para Rodapé 4">
            <a:extLst>
              <a:ext uri="{FF2B5EF4-FFF2-40B4-BE49-F238E27FC236}">
                <a16:creationId xmlns:a16="http://schemas.microsoft.com/office/drawing/2014/main" id="{71C7CE5C-0D94-F9B8-A95B-9D03F6B08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>
            <a:extLst>
              <a:ext uri="{FF2B5EF4-FFF2-40B4-BE49-F238E27FC236}">
                <a16:creationId xmlns:a16="http://schemas.microsoft.com/office/drawing/2014/main" id="{06037527-64F1-0994-3145-B1C4216C1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E9E785-A1FD-4F17-AB2C-418C399DBA5E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877577600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3">
            <a:extLst>
              <a:ext uri="{FF2B5EF4-FFF2-40B4-BE49-F238E27FC236}">
                <a16:creationId xmlns:a16="http://schemas.microsoft.com/office/drawing/2014/main" id="{FEC506E5-6B68-FA44-208B-0CEB8B817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203AAB-5A1C-4D11-8C74-B5F75CF66834}" type="datetimeFigureOut">
              <a:rPr lang="pt-BR"/>
              <a:pPr>
                <a:defRPr/>
              </a:pPr>
              <a:t>29/04/2024</a:t>
            </a:fld>
            <a:endParaRPr lang="pt-BR"/>
          </a:p>
        </p:txBody>
      </p:sp>
      <p:sp>
        <p:nvSpPr>
          <p:cNvPr id="4" name="Espaço Reservado para Rodapé 4">
            <a:extLst>
              <a:ext uri="{FF2B5EF4-FFF2-40B4-BE49-F238E27FC236}">
                <a16:creationId xmlns:a16="http://schemas.microsoft.com/office/drawing/2014/main" id="{6CDDA3F9-3399-D390-352B-260D13724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5">
            <a:extLst>
              <a:ext uri="{FF2B5EF4-FFF2-40B4-BE49-F238E27FC236}">
                <a16:creationId xmlns:a16="http://schemas.microsoft.com/office/drawing/2014/main" id="{40D68F40-EB40-9D01-4B40-FE2C3FE03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15F2A9-BC8D-4337-AF60-33B1EE4AEA0D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249917536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>
            <a:extLst>
              <a:ext uri="{FF2B5EF4-FFF2-40B4-BE49-F238E27FC236}">
                <a16:creationId xmlns:a16="http://schemas.microsoft.com/office/drawing/2014/main" id="{3A6FC708-B801-A58B-938A-E8021A82F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5859D-E97A-47FC-985B-1850BE1B1869}" type="datetimeFigureOut">
              <a:rPr lang="pt-BR"/>
              <a:pPr>
                <a:defRPr/>
              </a:pPr>
              <a:t>29/04/2024</a:t>
            </a:fld>
            <a:endParaRPr lang="pt-BR"/>
          </a:p>
        </p:txBody>
      </p:sp>
      <p:sp>
        <p:nvSpPr>
          <p:cNvPr id="3" name="Espaço Reservado para Rodapé 4">
            <a:extLst>
              <a:ext uri="{FF2B5EF4-FFF2-40B4-BE49-F238E27FC236}">
                <a16:creationId xmlns:a16="http://schemas.microsoft.com/office/drawing/2014/main" id="{EE316B8F-D7EF-6FC6-439E-55F593D6D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5">
            <a:extLst>
              <a:ext uri="{FF2B5EF4-FFF2-40B4-BE49-F238E27FC236}">
                <a16:creationId xmlns:a16="http://schemas.microsoft.com/office/drawing/2014/main" id="{62BCA8D7-655A-372F-A0BC-B729B99D7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4BEFFD-F804-43DF-9283-C680A7290E15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032838500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1">
            <a:extLst>
              <a:ext uri="{FF2B5EF4-FFF2-40B4-BE49-F238E27FC236}">
                <a16:creationId xmlns:a16="http://schemas.microsoft.com/office/drawing/2014/main" id="{8A730BAA-FEFD-43E2-C1E9-DDF0B51E32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Data 3">
            <a:extLst>
              <a:ext uri="{FF2B5EF4-FFF2-40B4-BE49-F238E27FC236}">
                <a16:creationId xmlns:a16="http://schemas.microsoft.com/office/drawing/2014/main" id="{B6E97FCC-CC70-612E-2040-2877D612A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AB05F5-1819-4F89-AEFC-BB1AC1B3A484}" type="datetimeFigureOut">
              <a:rPr lang="pt-BR"/>
              <a:pPr>
                <a:defRPr/>
              </a:pPr>
              <a:t>29/04/2024</a:t>
            </a:fld>
            <a:endParaRPr lang="pt-BR"/>
          </a:p>
        </p:txBody>
      </p:sp>
      <p:sp>
        <p:nvSpPr>
          <p:cNvPr id="7" name="Espaço Reservado para Rodapé 4">
            <a:extLst>
              <a:ext uri="{FF2B5EF4-FFF2-40B4-BE49-F238E27FC236}">
                <a16:creationId xmlns:a16="http://schemas.microsoft.com/office/drawing/2014/main" id="{AC392A96-3E60-813E-B678-9764CD33F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Número de Slide 5">
            <a:extLst>
              <a:ext uri="{FF2B5EF4-FFF2-40B4-BE49-F238E27FC236}">
                <a16:creationId xmlns:a16="http://schemas.microsoft.com/office/drawing/2014/main" id="{F7ED06C0-CF00-7515-9D70-107D141F5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6B2664-BCF1-460F-A9CD-A2D28D114025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847539542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78CE14F7-2E60-CC4E-A325-5E3DDB739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DF12E5-77DD-41EF-82F1-61204E83AFF4}" type="datetimeFigureOut">
              <a:rPr lang="pt-BR"/>
              <a:pPr>
                <a:defRPr/>
              </a:pPr>
              <a:t>29/04/2024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CE93E5E7-8168-CE04-F4B7-585B8A5AA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F70856A3-EB3A-C6C9-41F4-9BFC9B511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ECDD4A-2AFE-481B-9797-65C6CAAFDF5E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52311853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>
            <a:extLst>
              <a:ext uri="{FF2B5EF4-FFF2-40B4-BE49-F238E27FC236}">
                <a16:creationId xmlns:a16="http://schemas.microsoft.com/office/drawing/2014/main" id="{D0BBF087-AA2C-C50E-DC6E-A00C1726BEA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título mestre</a:t>
            </a:r>
          </a:p>
        </p:txBody>
      </p:sp>
      <p:sp>
        <p:nvSpPr>
          <p:cNvPr id="1027" name="Espaço Reservado para Texto 2">
            <a:extLst>
              <a:ext uri="{FF2B5EF4-FFF2-40B4-BE49-F238E27FC236}">
                <a16:creationId xmlns:a16="http://schemas.microsoft.com/office/drawing/2014/main" id="{DB7CD232-CBA8-A01F-3A35-20D5B2DBF1D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197C8C-5156-445B-10C1-49DB97C365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151E202-AF74-46CD-9BAA-6763C9ABB5AA}" type="datetimeFigureOut">
              <a:rPr lang="pt-BR"/>
              <a:pPr>
                <a:defRPr/>
              </a:pPr>
              <a:t>29/04/2024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69FA0EE-804A-4023-378E-959325E701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91BBE5A-6DBC-FDB9-D7E6-E5FDA06F01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62BBE8B5-52EB-4C2E-8109-8E0DFF78E22F}" type="slidenum">
              <a:rPr lang="pt-BR" altLang="pt-BR"/>
              <a:pPr/>
              <a:t>‹nº›</a:t>
            </a:fld>
            <a:endParaRPr lang="pt-BR" altLang="pt-BR"/>
          </a:p>
        </p:txBody>
      </p:sp>
      <p:pic>
        <p:nvPicPr>
          <p:cNvPr id="1031" name="Imagem 1">
            <a:extLst>
              <a:ext uri="{FF2B5EF4-FFF2-40B4-BE49-F238E27FC236}">
                <a16:creationId xmlns:a16="http://schemas.microsoft.com/office/drawing/2014/main" id="{6A2288A3-0AAC-558D-9FB8-0D8EF1AD22D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947" r:id="rId1"/>
    <p:sldLayoutId id="2147484948" r:id="rId2"/>
    <p:sldLayoutId id="2147484949" r:id="rId3"/>
    <p:sldLayoutId id="2147484950" r:id="rId4"/>
    <p:sldLayoutId id="2147484951" r:id="rId5"/>
    <p:sldLayoutId id="2147484952" r:id="rId6"/>
    <p:sldLayoutId id="2147484953" r:id="rId7"/>
    <p:sldLayoutId id="2147484977" r:id="rId8"/>
    <p:sldLayoutId id="2147484954" r:id="rId9"/>
    <p:sldLayoutId id="2147484955" r:id="rId10"/>
    <p:sldLayoutId id="2147484956" r:id="rId11"/>
  </p:sldLayoutIdLst>
  <p:transition spd="med"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Espaço Reservado para Título 1">
            <a:extLst>
              <a:ext uri="{FF2B5EF4-FFF2-40B4-BE49-F238E27FC236}">
                <a16:creationId xmlns:a16="http://schemas.microsoft.com/office/drawing/2014/main" id="{741165B2-E667-5752-A738-1A1AD6DEC5C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título mestre</a:t>
            </a:r>
          </a:p>
        </p:txBody>
      </p:sp>
      <p:sp>
        <p:nvSpPr>
          <p:cNvPr id="2051" name="Espaço Reservado para Texto 2">
            <a:extLst>
              <a:ext uri="{FF2B5EF4-FFF2-40B4-BE49-F238E27FC236}">
                <a16:creationId xmlns:a16="http://schemas.microsoft.com/office/drawing/2014/main" id="{22AA6897-F892-DC64-4BF9-49D7F3BA40B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FA7F71B-F501-94B0-30FC-AAC5C35C0D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cs typeface="Arial" charset="0"/>
              </a:defRPr>
            </a:lvl1pPr>
          </a:lstStyle>
          <a:p>
            <a:pPr>
              <a:defRPr/>
            </a:pPr>
            <a:fld id="{A812B871-0C59-4C90-B08A-475B560F0240}" type="datetimeFigureOut">
              <a:rPr lang="pt-BR"/>
              <a:pPr>
                <a:defRPr/>
              </a:pPr>
              <a:t>29/04/2024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BED867A-11EB-3BBD-F1D2-10AD038F2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0271C6E-1D9C-1340-720E-99B383BD3E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455DF88B-CDEC-46C0-B5EC-A169F2445C4B}" type="slidenum">
              <a:rPr lang="pt-BR" altLang="pt-BR"/>
              <a:pPr/>
              <a:t>‹nº›</a:t>
            </a:fld>
            <a:endParaRPr lang="pt-BR" altLang="pt-BR"/>
          </a:p>
        </p:txBody>
      </p:sp>
      <p:pic>
        <p:nvPicPr>
          <p:cNvPr id="2055" name="Imagem 6">
            <a:extLst>
              <a:ext uri="{FF2B5EF4-FFF2-40B4-BE49-F238E27FC236}">
                <a16:creationId xmlns:a16="http://schemas.microsoft.com/office/drawing/2014/main" id="{571E9E61-EEB0-45F4-0530-4EEF57596DC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957" r:id="rId1"/>
    <p:sldLayoutId id="2147484958" r:id="rId2"/>
    <p:sldLayoutId id="2147484959" r:id="rId3"/>
    <p:sldLayoutId id="2147484960" r:id="rId4"/>
    <p:sldLayoutId id="2147484961" r:id="rId5"/>
    <p:sldLayoutId id="2147484962" r:id="rId6"/>
    <p:sldLayoutId id="2147484963" r:id="rId7"/>
    <p:sldLayoutId id="2147484964" r:id="rId8"/>
    <p:sldLayoutId id="2147484965" r:id="rId9"/>
    <p:sldLayoutId id="2147484966" r:id="rId10"/>
    <p:sldLayoutId id="2147484967" r:id="rId11"/>
  </p:sldLayoutIdLst>
  <p:transition spd="med"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Espaço Reservado para Título 1">
            <a:extLst>
              <a:ext uri="{FF2B5EF4-FFF2-40B4-BE49-F238E27FC236}">
                <a16:creationId xmlns:a16="http://schemas.microsoft.com/office/drawing/2014/main" id="{0624924B-0DA8-D4CA-27B2-3C69DD869BD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título mestre</a:t>
            </a:r>
          </a:p>
        </p:txBody>
      </p:sp>
      <p:sp>
        <p:nvSpPr>
          <p:cNvPr id="3075" name="Espaço Reservado para Texto 2">
            <a:extLst>
              <a:ext uri="{FF2B5EF4-FFF2-40B4-BE49-F238E27FC236}">
                <a16:creationId xmlns:a16="http://schemas.microsoft.com/office/drawing/2014/main" id="{042AA23F-8AE5-09DC-1AE3-FAA5390B8E7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7593DE-DD8B-C851-F3B0-6C2C0ECAD5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cs typeface="Arial" charset="0"/>
              </a:defRPr>
            </a:lvl1pPr>
          </a:lstStyle>
          <a:p>
            <a:pPr>
              <a:defRPr/>
            </a:pPr>
            <a:fld id="{98AEA780-605B-49A2-8CAA-7412F37D324C}" type="datetimeFigureOut">
              <a:rPr lang="pt-BR"/>
              <a:pPr>
                <a:defRPr/>
              </a:pPr>
              <a:t>29/04/2024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5EE462-C8B8-5C5F-4C7B-90352D5C04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104F019-63F4-DE77-447B-BAE6106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2AF002AD-1AC5-46DD-9233-0F842A0F6461}" type="slidenum">
              <a:rPr lang="pt-BR" altLang="pt-BR"/>
              <a:pPr/>
              <a:t>‹nº›</a:t>
            </a:fld>
            <a:endParaRPr lang="pt-BR" altLang="pt-BR"/>
          </a:p>
        </p:txBody>
      </p:sp>
      <p:pic>
        <p:nvPicPr>
          <p:cNvPr id="3079" name="Imagem 6">
            <a:extLst>
              <a:ext uri="{FF2B5EF4-FFF2-40B4-BE49-F238E27FC236}">
                <a16:creationId xmlns:a16="http://schemas.microsoft.com/office/drawing/2014/main" id="{A9A16A34-B883-C2C5-E243-7043A1DC9E0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978" r:id="rId1"/>
    <p:sldLayoutId id="2147484979" r:id="rId2"/>
    <p:sldLayoutId id="2147484968" r:id="rId3"/>
    <p:sldLayoutId id="2147484969" r:id="rId4"/>
    <p:sldLayoutId id="2147484970" r:id="rId5"/>
    <p:sldLayoutId id="2147484971" r:id="rId6"/>
    <p:sldLayoutId id="2147484972" r:id="rId7"/>
    <p:sldLayoutId id="2147484973" r:id="rId8"/>
    <p:sldLayoutId id="2147484974" r:id="rId9"/>
    <p:sldLayoutId id="2147484975" r:id="rId10"/>
    <p:sldLayoutId id="2147484976" r:id="rId11"/>
  </p:sldLayoutIdLst>
  <p:transition spd="med"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WCAnfB32TMyDSx8c6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hyperlink" Target="https://www.linkedin.com/" TargetMode="Externa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afael-do-sacramento-bomfim-9150784b/" TargetMode="External"/><Relationship Id="rId2" Type="http://schemas.openxmlformats.org/officeDocument/2006/relationships/hyperlink" Target="mailto:rferfa@gmail.com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instagram.com/rafaelrfe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CaixaDeTexto 1">
            <a:extLst>
              <a:ext uri="{FF2B5EF4-FFF2-40B4-BE49-F238E27FC236}">
                <a16:creationId xmlns:a16="http://schemas.microsoft.com/office/drawing/2014/main" id="{A0FCED07-9EF2-F203-377D-67A06D4A1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1" y="836712"/>
            <a:ext cx="820737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000" b="1" dirty="0">
                <a:solidFill>
                  <a:srgbClr val="002060"/>
                </a:solidFill>
                <a:latin typeface="Titillium Web" panose="00000500000000000000" pitchFamily="2" charset="0"/>
              </a:rPr>
              <a:t>Técnico em Desenvolvimento de Sistemas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DA90F60-CD35-FAAD-FA7F-04BF363CAABB}"/>
              </a:ext>
            </a:extLst>
          </p:cNvPr>
          <p:cNvSpPr txBox="1"/>
          <p:nvPr/>
        </p:nvSpPr>
        <p:spPr>
          <a:xfrm>
            <a:off x="395536" y="5651956"/>
            <a:ext cx="7128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pt-BR" sz="1800" b="1" dirty="0">
                <a:solidFill>
                  <a:srgbClr val="002060"/>
                </a:solidFill>
                <a:latin typeface="Titillium Web" panose="00000500000000000000" pitchFamily="2" charset="0"/>
              </a:rPr>
              <a:t>Docente: Rafael Sacramento</a:t>
            </a:r>
            <a:endParaRPr lang="pt-BR" dirty="0"/>
          </a:p>
        </p:txBody>
      </p:sp>
      <p:pic>
        <p:nvPicPr>
          <p:cNvPr id="2" name="Picture 2" descr="Desenvolvimento de Sistemas - Etec Pirassununga">
            <a:extLst>
              <a:ext uri="{FF2B5EF4-FFF2-40B4-BE49-F238E27FC236}">
                <a16:creationId xmlns:a16="http://schemas.microsoft.com/office/drawing/2014/main" id="{2FECA189-D2C0-578B-BB1A-A29E8D777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101" y="1844824"/>
            <a:ext cx="5461793" cy="364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attoo Aftercare Products Market 2024">
            <a:extLst>
              <a:ext uri="{FF2B5EF4-FFF2-40B4-BE49-F238E27FC236}">
                <a16:creationId xmlns:a16="http://schemas.microsoft.com/office/drawing/2014/main" id="{90830956-96BB-18E3-1A6A-B0050D37D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68" y="620688"/>
            <a:ext cx="8889032" cy="500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772257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8AEB7C6-51A5-D815-03A3-D585574F098C}"/>
              </a:ext>
            </a:extLst>
          </p:cNvPr>
          <p:cNvSpPr txBox="1"/>
          <p:nvPr/>
        </p:nvSpPr>
        <p:spPr>
          <a:xfrm>
            <a:off x="827584" y="1268760"/>
            <a:ext cx="68407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b="1" dirty="0"/>
              <a:t>Sobre você: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0840CB1-64FD-EFFF-4C4F-E2AA83496EE9}"/>
              </a:ext>
            </a:extLst>
          </p:cNvPr>
          <p:cNvSpPr txBox="1"/>
          <p:nvPr/>
        </p:nvSpPr>
        <p:spPr>
          <a:xfrm>
            <a:off x="920612" y="2063127"/>
            <a:ext cx="665470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200" dirty="0"/>
              <a:t>Nome e como gostaria de ser chamado(a)?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200" dirty="0"/>
              <a:t>Local onde mora?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200" dirty="0"/>
              <a:t>Porque está fazendo este curso?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200" dirty="0"/>
              <a:t>Quais são suas expectativas?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58AF6E8-8B2B-F9A4-C1AE-9EAAF3614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028" y="3861048"/>
            <a:ext cx="4067944" cy="22733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5934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8A6567A5-4FC2-5473-E288-BD47893985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3" y="1041009"/>
            <a:ext cx="84249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200" b="1" dirty="0">
                <a:solidFill>
                  <a:srgbClr val="002060"/>
                </a:solidFill>
                <a:latin typeface="Titillium Web" panose="00000500000000000000" pitchFamily="2" charset="0"/>
              </a:rPr>
              <a:t>Briefing (Resumo)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929F784-40DB-D930-3170-7D7F4349B17E}"/>
              </a:ext>
            </a:extLst>
          </p:cNvPr>
          <p:cNvSpPr txBox="1"/>
          <p:nvPr/>
        </p:nvSpPr>
        <p:spPr>
          <a:xfrm>
            <a:off x="638303" y="1765028"/>
            <a:ext cx="789986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200" dirty="0"/>
              <a:t>Um amigo meu definiu </a:t>
            </a:r>
            <a:r>
              <a:rPr lang="pt-BR" sz="2200" b="1" dirty="0"/>
              <a:t>briefing</a:t>
            </a:r>
            <a:r>
              <a:rPr lang="pt-BR" sz="2200" dirty="0"/>
              <a:t> como um “</a:t>
            </a:r>
            <a:r>
              <a:rPr lang="pt-BR" sz="2200" b="1" dirty="0"/>
              <a:t>Resumo”</a:t>
            </a:r>
            <a:r>
              <a:rPr lang="pt-BR" sz="2200" dirty="0"/>
              <a:t> para umas perguntinhas que se faz ao cliente sobre o que ele quer no site, aplicativo e </a:t>
            </a:r>
            <a:r>
              <a:rPr lang="pt-BR" sz="2200" dirty="0" err="1"/>
              <a:t>etc</a:t>
            </a:r>
            <a:r>
              <a:rPr lang="pt-BR" sz="2200" dirty="0"/>
              <a:t>”.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91CA7B4-EBC0-61B3-6697-8C0D42575D18}"/>
              </a:ext>
            </a:extLst>
          </p:cNvPr>
          <p:cNvSpPr txBox="1"/>
          <p:nvPr/>
        </p:nvSpPr>
        <p:spPr>
          <a:xfrm>
            <a:off x="638303" y="2873024"/>
            <a:ext cx="789986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200" dirty="0"/>
              <a:t>Basicamente, é mais ou menos isso, mesmo: o </a:t>
            </a:r>
            <a:r>
              <a:rPr lang="pt-BR" sz="2200" b="1" dirty="0"/>
              <a:t>briefing</a:t>
            </a:r>
            <a:r>
              <a:rPr lang="pt-BR" sz="2200" dirty="0"/>
              <a:t> é um </a:t>
            </a:r>
            <a:r>
              <a:rPr lang="pt-BR" sz="2200" b="1" dirty="0"/>
              <a:t>conjunto de perguntas e/ou atividades que servem para determinar como se dará o projeto,</a:t>
            </a:r>
            <a:r>
              <a:rPr lang="pt-BR" sz="2200" dirty="0"/>
              <a:t> elaboração e execução de determinada coisa </a:t>
            </a:r>
          </a:p>
        </p:txBody>
      </p:sp>
      <p:pic>
        <p:nvPicPr>
          <p:cNvPr id="1027" name="Picture 3" descr="Como buscar os talentos certos para as vagas certas ...">
            <a:extLst>
              <a:ext uri="{FF2B5EF4-FFF2-40B4-BE49-F238E27FC236}">
                <a16:creationId xmlns:a16="http://schemas.microsoft.com/office/drawing/2014/main" id="{A3073948-9FA9-F946-AA6A-95831AFCA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4260744"/>
            <a:ext cx="1805186" cy="180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65115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75D6B62-48C4-67B4-6E25-5D70DD2C40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3" y="1041009"/>
            <a:ext cx="84249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200" b="1" dirty="0">
                <a:solidFill>
                  <a:srgbClr val="002060"/>
                </a:solidFill>
                <a:latin typeface="Titillium Web" panose="00000500000000000000" pitchFamily="2" charset="0"/>
              </a:rPr>
              <a:t>Protótipo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01D4F64-45B4-7158-6A47-A7E864C32D2C}"/>
              </a:ext>
            </a:extLst>
          </p:cNvPr>
          <p:cNvSpPr txBox="1"/>
          <p:nvPr/>
        </p:nvSpPr>
        <p:spPr>
          <a:xfrm>
            <a:off x="442051" y="1916832"/>
            <a:ext cx="78998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200" dirty="0"/>
              <a:t>Um </a:t>
            </a:r>
            <a:r>
              <a:rPr lang="pt-BR" sz="2200" b="1" dirty="0"/>
              <a:t>protótipo</a:t>
            </a:r>
            <a:r>
              <a:rPr lang="pt-BR" sz="2200" dirty="0"/>
              <a:t> </a:t>
            </a:r>
            <a:r>
              <a:rPr lang="pt-BR" sz="2200" b="1" dirty="0"/>
              <a:t>de um site ou aplicativo é uma representação visual </a:t>
            </a:r>
            <a:r>
              <a:rPr lang="pt-BR" sz="2200" dirty="0"/>
              <a:t>e interativa do design e da funcionalidade do produto final.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2EBD266-91B0-A2A5-74FB-99909207D160}"/>
              </a:ext>
            </a:extLst>
          </p:cNvPr>
          <p:cNvSpPr txBox="1"/>
          <p:nvPr/>
        </p:nvSpPr>
        <p:spPr>
          <a:xfrm>
            <a:off x="442051" y="2780928"/>
            <a:ext cx="789986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200" b="1" dirty="0"/>
              <a:t>Ele geralmente é criado durante a fase de desenvolvimento </a:t>
            </a:r>
            <a:r>
              <a:rPr lang="pt-BR" sz="2200" dirty="0"/>
              <a:t>para ajudar na </a:t>
            </a:r>
            <a:r>
              <a:rPr lang="pt-BR" sz="2200" b="1" dirty="0"/>
              <a:t>comunicação das ideias, testar a usabilidade e obter feedback dos usuários antes da implementação completa.</a:t>
            </a:r>
          </a:p>
        </p:txBody>
      </p:sp>
      <p:pic>
        <p:nvPicPr>
          <p:cNvPr id="1026" name="Picture 2" descr="adobe photoshop - How to create animated GIFs of prototype mockups, like  the ones on Dribbble? - Graphic Design Stack Exchange">
            <a:extLst>
              <a:ext uri="{FF2B5EF4-FFF2-40B4-BE49-F238E27FC236}">
                <a16:creationId xmlns:a16="http://schemas.microsoft.com/office/drawing/2014/main" id="{2B7FDC92-70BB-BFF9-3DC1-855E66210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011854"/>
            <a:ext cx="2873896" cy="215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2603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25E3BBC-7C31-79FF-219B-062016AC80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3" y="1041009"/>
            <a:ext cx="8424936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200" b="1" dirty="0">
                <a:solidFill>
                  <a:srgbClr val="002060"/>
                </a:solidFill>
                <a:latin typeface="Titillium Web" panose="00000500000000000000" pitchFamily="2" charset="0"/>
              </a:rPr>
              <a:t>Canvas Pró</a:t>
            </a:r>
          </a:p>
          <a:p>
            <a:pPr algn="ctr" eaLnBrk="1" hangingPunct="1"/>
            <a:r>
              <a:rPr lang="pt-BR" altLang="pt-BR" sz="3200" b="1" dirty="0">
                <a:solidFill>
                  <a:srgbClr val="002060"/>
                </a:solidFill>
                <a:latin typeface="Titillium Web" panose="00000500000000000000" pitchFamily="2" charset="0"/>
              </a:rPr>
              <a:t>O que é?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1A70E07-7A3B-F718-FB7F-F669EE8925F6}"/>
              </a:ext>
            </a:extLst>
          </p:cNvPr>
          <p:cNvSpPr txBox="1"/>
          <p:nvPr/>
        </p:nvSpPr>
        <p:spPr>
          <a:xfrm>
            <a:off x="712082" y="2302513"/>
            <a:ext cx="789986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200" b="1" dirty="0"/>
              <a:t>Lançado em 2013, </a:t>
            </a:r>
            <a:r>
              <a:rPr lang="pt-BR" sz="2200" dirty="0"/>
              <a:t>o </a:t>
            </a:r>
            <a:r>
              <a:rPr lang="pt-BR" sz="2200" b="1" dirty="0" err="1"/>
              <a:t>Canva</a:t>
            </a:r>
            <a:r>
              <a:rPr lang="pt-BR" sz="2200" b="1" dirty="0"/>
              <a:t> é uma plataforma online de design </a:t>
            </a:r>
            <a:r>
              <a:rPr lang="pt-BR" sz="2200" dirty="0"/>
              <a:t>e </a:t>
            </a:r>
            <a:r>
              <a:rPr lang="pt-BR" sz="2200" b="1" dirty="0"/>
              <a:t>comunicação visual </a:t>
            </a:r>
            <a:r>
              <a:rPr lang="pt-BR" sz="2200" dirty="0"/>
              <a:t>que tem como missão colocar o poder do design ao alcance de todas as pessoas do mundo, para que elas </a:t>
            </a:r>
            <a:r>
              <a:rPr lang="pt-BR" sz="2200" b="1" dirty="0"/>
              <a:t>possam criar o que quiserem e publicar suas criações </a:t>
            </a:r>
            <a:r>
              <a:rPr lang="pt-BR" sz="2200" dirty="0"/>
              <a:t>onde quiserem.</a:t>
            </a:r>
            <a:endParaRPr lang="pt-BR" sz="2200" b="1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10BA426-23EC-CAE9-82E7-3166EC811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84" y="5661248"/>
            <a:ext cx="877123" cy="32892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C1ED2A0-F363-E34F-52DF-8BCD0E4AD103}"/>
              </a:ext>
            </a:extLst>
          </p:cNvPr>
          <p:cNvSpPr txBox="1"/>
          <p:nvPr/>
        </p:nvSpPr>
        <p:spPr>
          <a:xfrm>
            <a:off x="622070" y="4121204"/>
            <a:ext cx="789986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200" dirty="0"/>
              <a:t>O Canvas de </a:t>
            </a:r>
            <a:r>
              <a:rPr lang="pt-BR" sz="2200" b="1" dirty="0"/>
              <a:t>Modelo de Negócio </a:t>
            </a:r>
            <a:r>
              <a:rPr lang="pt-BR" sz="2200" dirty="0"/>
              <a:t>é uma </a:t>
            </a:r>
            <a:r>
              <a:rPr lang="pt-BR" sz="2200" b="1" dirty="0"/>
              <a:t>ferramenta</a:t>
            </a:r>
            <a:r>
              <a:rPr lang="pt-BR" sz="2200" dirty="0"/>
              <a:t> muito utilizada por empreendedores e gestores para </a:t>
            </a:r>
            <a:r>
              <a:rPr lang="pt-BR" sz="2200" b="1" dirty="0"/>
              <a:t>criar, analisar e ajustar modelos de negócio de forma eficaz.</a:t>
            </a:r>
          </a:p>
        </p:txBody>
      </p:sp>
    </p:spTree>
    <p:extLst>
      <p:ext uri="{BB962C8B-B14F-4D97-AF65-F5344CB8AC3E}">
        <p14:creationId xmlns:p14="http://schemas.microsoft.com/office/powerpoint/2010/main" val="994879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bac28dc4b34479bb2bf502f95207b4">
            <a:hlinkClick r:id="" action="ppaction://media"/>
            <a:extLst>
              <a:ext uri="{FF2B5EF4-FFF2-40B4-BE49-F238E27FC236}">
                <a16:creationId xmlns:a16="http://schemas.microsoft.com/office/drawing/2014/main" id="{D519B2E6-8381-8B90-E47C-AE452EB863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6944" t="30447" r="6944" b="30040"/>
          <a:stretch/>
        </p:blipFill>
        <p:spPr>
          <a:xfrm>
            <a:off x="1547664" y="941240"/>
            <a:ext cx="6048672" cy="497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362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6F51A80-E4E7-2802-24DF-E5CBAF80DA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3" y="1041009"/>
            <a:ext cx="8424936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200" b="1" dirty="0" err="1">
                <a:solidFill>
                  <a:srgbClr val="002060"/>
                </a:solidFill>
                <a:latin typeface="Titillium Web" panose="00000500000000000000" pitchFamily="2" charset="0"/>
              </a:rPr>
              <a:t>Figma</a:t>
            </a:r>
            <a:endParaRPr lang="pt-BR" altLang="pt-BR" sz="3200" b="1" dirty="0">
              <a:solidFill>
                <a:srgbClr val="002060"/>
              </a:solidFill>
              <a:latin typeface="Titillium Web" panose="00000500000000000000" pitchFamily="2" charset="0"/>
            </a:endParaRPr>
          </a:p>
          <a:p>
            <a:pPr algn="ctr" eaLnBrk="1" hangingPunct="1"/>
            <a:r>
              <a:rPr lang="pt-BR" altLang="pt-BR" sz="3200" b="1" dirty="0">
                <a:solidFill>
                  <a:srgbClr val="002060"/>
                </a:solidFill>
                <a:latin typeface="Titillium Web" panose="00000500000000000000" pitchFamily="2" charset="0"/>
              </a:rPr>
              <a:t>O que é?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A345A4E-DEC8-EBC8-8B7B-59B8DE0E3E31}"/>
              </a:ext>
            </a:extLst>
          </p:cNvPr>
          <p:cNvSpPr txBox="1"/>
          <p:nvPr/>
        </p:nvSpPr>
        <p:spPr>
          <a:xfrm>
            <a:off x="712082" y="2302513"/>
            <a:ext cx="789986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dirty="0"/>
              <a:t>É uma </a:t>
            </a:r>
            <a:r>
              <a:rPr lang="pt-BR" sz="2400" b="1" dirty="0"/>
              <a:t>poderosa ferramenta de design </a:t>
            </a:r>
            <a:r>
              <a:rPr lang="pt-BR" sz="2400" dirty="0"/>
              <a:t>colaborativo baseada na </a:t>
            </a:r>
            <a:r>
              <a:rPr lang="pt-BR" sz="2400" b="1" dirty="0"/>
              <a:t>nuvem</a:t>
            </a:r>
            <a:r>
              <a:rPr lang="pt-BR" sz="2400" dirty="0"/>
              <a:t>, usada principalmente para </a:t>
            </a:r>
            <a:r>
              <a:rPr lang="pt-BR" sz="2400" b="1" dirty="0"/>
              <a:t>criar interfaces de usuário, protótipos interativos e designs gráficos</a:t>
            </a:r>
            <a:r>
              <a:rPr lang="pt-BR" sz="2400" dirty="0"/>
              <a:t>. </a:t>
            </a:r>
            <a:r>
              <a:rPr lang="pt-BR" sz="2400" b="1" dirty="0"/>
              <a:t>Permite que equipes de design trabalhem juntas em tempo real</a:t>
            </a:r>
            <a:r>
              <a:rPr lang="pt-BR" sz="2400" dirty="0"/>
              <a:t>, facilitando a colaboração e a comunicação durante o processo de design.</a:t>
            </a:r>
          </a:p>
          <a:p>
            <a:pPr algn="just"/>
            <a:r>
              <a:rPr lang="pt-BR" sz="1400" b="1" dirty="0"/>
              <a:t>Site: figma.com</a:t>
            </a:r>
          </a:p>
        </p:txBody>
      </p:sp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93DEC96A-3D67-C46F-AAD7-90B01A46204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4509120"/>
            <a:ext cx="1872208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299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6F51A80-E4E7-2802-24DF-E5CBAF80DA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3" y="764704"/>
            <a:ext cx="84249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200" b="1" dirty="0">
                <a:solidFill>
                  <a:srgbClr val="002060"/>
                </a:solidFill>
                <a:latin typeface="Titillium Web" panose="00000500000000000000" pitchFamily="2" charset="0"/>
              </a:rPr>
              <a:t>Protótipo (WEB e Aplicativo)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A345A4E-DEC8-EBC8-8B7B-59B8DE0E3E31}"/>
              </a:ext>
            </a:extLst>
          </p:cNvPr>
          <p:cNvSpPr txBox="1"/>
          <p:nvPr/>
        </p:nvSpPr>
        <p:spPr>
          <a:xfrm>
            <a:off x="704589" y="1340768"/>
            <a:ext cx="78998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dirty="0"/>
              <a:t>É um design ou um modelo mais detalhado de algo que você pretende construir. Criar um protótipo significa construir uma amostra do produto, app, site, página ou ferramenta e testá-la para ver se funciona e se os processos ou funções são executados corretamente.</a:t>
            </a:r>
            <a:endParaRPr lang="pt-BR" sz="1400" b="1" dirty="0"/>
          </a:p>
        </p:txBody>
      </p:sp>
      <p:pic>
        <p:nvPicPr>
          <p:cNvPr id="1026" name="Picture 2" descr="Como prototipar com Figma">
            <a:extLst>
              <a:ext uri="{FF2B5EF4-FFF2-40B4-BE49-F238E27FC236}">
                <a16:creationId xmlns:a16="http://schemas.microsoft.com/office/drawing/2014/main" id="{7F13C81F-F592-9B58-4617-B2616435E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741" y="3398957"/>
            <a:ext cx="4788518" cy="269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4169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6F51A80-E4E7-2802-24DF-E5CBAF80DA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914" y="1052736"/>
            <a:ext cx="84249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200" b="1" dirty="0">
                <a:solidFill>
                  <a:srgbClr val="002060"/>
                </a:solidFill>
                <a:latin typeface="Titillium Web" panose="00000500000000000000" pitchFamily="2" charset="0"/>
              </a:rPr>
              <a:t>O que é Analise de Requisitos?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A345A4E-DEC8-EBC8-8B7B-59B8DE0E3E31}"/>
              </a:ext>
            </a:extLst>
          </p:cNvPr>
          <p:cNvSpPr txBox="1"/>
          <p:nvPr/>
        </p:nvSpPr>
        <p:spPr>
          <a:xfrm>
            <a:off x="712082" y="1988840"/>
            <a:ext cx="789986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dirty="0"/>
              <a:t>É uma das etapas </a:t>
            </a:r>
            <a:r>
              <a:rPr lang="pt-BR" sz="2400" b="1" dirty="0"/>
              <a:t>mais importantes do desenvolvimento </a:t>
            </a:r>
            <a:r>
              <a:rPr lang="pt-BR" sz="2400" dirty="0"/>
              <a:t>de </a:t>
            </a:r>
            <a:r>
              <a:rPr lang="pt-BR" sz="2400" b="1" dirty="0"/>
              <a:t>um projeto de software. </a:t>
            </a:r>
            <a:r>
              <a:rPr lang="pt-BR" sz="2400" dirty="0"/>
              <a:t>Ela faz parte da </a:t>
            </a:r>
            <a:r>
              <a:rPr lang="pt-BR" sz="2400" b="1" dirty="0"/>
              <a:t>fase</a:t>
            </a:r>
            <a:r>
              <a:rPr lang="pt-BR" sz="2400" dirty="0"/>
              <a:t> de </a:t>
            </a:r>
            <a:r>
              <a:rPr lang="pt-BR" sz="2400" b="1" dirty="0"/>
              <a:t>planejamento</a:t>
            </a:r>
            <a:r>
              <a:rPr lang="pt-BR" sz="2400" dirty="0"/>
              <a:t> e tem como </a:t>
            </a:r>
            <a:r>
              <a:rPr lang="pt-BR" sz="2400" b="1" dirty="0"/>
              <a:t>objetivo geral mapear o conjunto de ações e características que precisam compor o software</a:t>
            </a:r>
            <a:r>
              <a:rPr lang="pt-BR" sz="2400" dirty="0"/>
              <a:t>.</a:t>
            </a:r>
            <a:endParaRPr lang="pt-BR" sz="1400" b="1" dirty="0"/>
          </a:p>
        </p:txBody>
      </p:sp>
      <p:pic>
        <p:nvPicPr>
          <p:cNvPr id="1026" name="Picture 2" descr="Requisitos Específicos do Cliente e Requisitos do Cliente , há diferença  entre eles?">
            <a:extLst>
              <a:ext uri="{FF2B5EF4-FFF2-40B4-BE49-F238E27FC236}">
                <a16:creationId xmlns:a16="http://schemas.microsoft.com/office/drawing/2014/main" id="{5E56F1D1-9D74-A521-A22F-69E004F61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800" y="3717032"/>
            <a:ext cx="2770399" cy="261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530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6F51A80-E4E7-2802-24DF-E5CBAF80DA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914" y="1052736"/>
            <a:ext cx="84249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200" b="1" dirty="0">
                <a:solidFill>
                  <a:srgbClr val="002060"/>
                </a:solidFill>
                <a:latin typeface="Titillium Web" panose="00000500000000000000" pitchFamily="2" charset="0"/>
              </a:rPr>
              <a:t>Como funciona a análise de requisitos?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A345A4E-DEC8-EBC8-8B7B-59B8DE0E3E31}"/>
              </a:ext>
            </a:extLst>
          </p:cNvPr>
          <p:cNvSpPr txBox="1"/>
          <p:nvPr/>
        </p:nvSpPr>
        <p:spPr>
          <a:xfrm>
            <a:off x="712082" y="1988840"/>
            <a:ext cx="78998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1" dirty="0"/>
              <a:t>1 - Identificar as necessidades;</a:t>
            </a:r>
            <a:endParaRPr lang="pt-BR" sz="1400" b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D4FDC5A-14F4-DEAA-9A64-57779D8FF330}"/>
              </a:ext>
            </a:extLst>
          </p:cNvPr>
          <p:cNvSpPr txBox="1"/>
          <p:nvPr/>
        </p:nvSpPr>
        <p:spPr>
          <a:xfrm>
            <a:off x="712082" y="2482406"/>
            <a:ext cx="78998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dirty="0">
                <a:latin typeface="Arial" panose="020B0604020202020204" pitchFamily="34" charset="0"/>
              </a:rPr>
              <a:t>Nesta primeira fase, os analistas precisam compreender as </a:t>
            </a:r>
            <a:r>
              <a:rPr lang="pt-BR" sz="1600" b="1" dirty="0">
                <a:latin typeface="Arial" panose="020B0604020202020204" pitchFamily="34" charset="0"/>
              </a:rPr>
              <a:t>perspectivas dos usuários, suas necessidades, dificuldades e outros problemas</a:t>
            </a:r>
            <a:r>
              <a:rPr lang="pt-BR" sz="1600" dirty="0">
                <a:latin typeface="Arial" panose="020B0604020202020204" pitchFamily="34" charset="0"/>
              </a:rPr>
              <a:t>. Além disso, aqui o sistema é especificado e o planejamento é realizado</a:t>
            </a:r>
            <a:r>
              <a:rPr lang="pt-BR" sz="1600" b="1" dirty="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AFC9713-0951-FE67-54A3-6C301D400881}"/>
              </a:ext>
            </a:extLst>
          </p:cNvPr>
          <p:cNvSpPr txBox="1"/>
          <p:nvPr/>
        </p:nvSpPr>
        <p:spPr>
          <a:xfrm>
            <a:off x="708990" y="3514898"/>
            <a:ext cx="78998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1" dirty="0"/>
              <a:t>2 - Compreender as necessidades e soluções;</a:t>
            </a:r>
            <a:endParaRPr lang="pt-BR" sz="1400" b="1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6ABBC9B-EE21-A305-2AD1-534E1485CBC5}"/>
              </a:ext>
            </a:extLst>
          </p:cNvPr>
          <p:cNvSpPr txBox="1"/>
          <p:nvPr/>
        </p:nvSpPr>
        <p:spPr>
          <a:xfrm>
            <a:off x="708990" y="3976563"/>
            <a:ext cx="78998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dirty="0">
                <a:latin typeface="Arial" panose="020B0604020202020204" pitchFamily="34" charset="0"/>
              </a:rPr>
              <a:t>Os responsáveis estudam as necessidades e </a:t>
            </a:r>
            <a:r>
              <a:rPr lang="pt-BR" sz="1600" b="1" dirty="0">
                <a:latin typeface="Arial" panose="020B0604020202020204" pitchFamily="34" charset="0"/>
              </a:rPr>
              <a:t>reconhecem as informações que são importantes para a experiência do usuário e para o software. </a:t>
            </a:r>
            <a:r>
              <a:rPr lang="pt-BR" sz="1600" dirty="0">
                <a:latin typeface="Arial" panose="020B0604020202020204" pitchFamily="34" charset="0"/>
              </a:rPr>
              <a:t>Nesta fase também são selecionadas as melhores soluções para os problemas.</a:t>
            </a:r>
            <a:r>
              <a:rPr lang="pt-BR" sz="1600" b="1" dirty="0"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89184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91F7B8-D9A8-8AD6-F54E-AEF63BF2EED8}"/>
              </a:ext>
            </a:extLst>
          </p:cNvPr>
          <p:cNvSpPr>
            <a:spLocks noGrp="1"/>
          </p:cNvSpPr>
          <p:nvPr/>
        </p:nvSpPr>
        <p:spPr>
          <a:xfrm>
            <a:off x="350044" y="739366"/>
            <a:ext cx="5694022" cy="1465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Sobre o Professor</a:t>
            </a:r>
          </a:p>
        </p:txBody>
      </p:sp>
      <p:sp>
        <p:nvSpPr>
          <p:cNvPr id="3" name="Espaço Reservado para Conteúdo 15">
            <a:extLst>
              <a:ext uri="{FF2B5EF4-FFF2-40B4-BE49-F238E27FC236}">
                <a16:creationId xmlns:a16="http://schemas.microsoft.com/office/drawing/2014/main" id="{B13A23E7-094D-46BE-E669-7EC595173A2B}"/>
              </a:ext>
            </a:extLst>
          </p:cNvPr>
          <p:cNvSpPr>
            <a:spLocks noGrp="1"/>
          </p:cNvSpPr>
          <p:nvPr/>
        </p:nvSpPr>
        <p:spPr>
          <a:xfrm>
            <a:off x="1590836" y="2178120"/>
            <a:ext cx="5211929" cy="3852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Formado em Bacharel em Sistemas de Informação, pós-Graduado em Análise de Sistemas com Ênfase em Governança e Docência da Tecnologia.</a:t>
            </a:r>
          </a:p>
          <a:p>
            <a:pPr algn="just"/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Ex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militar das Forção Armadas.</a:t>
            </a:r>
          </a:p>
          <a:p>
            <a:pPr algn="just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Tenho 39 anos</a:t>
            </a: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Atuo por mais de 14 anos como professor.</a:t>
            </a:r>
          </a:p>
          <a:p>
            <a:pPr marL="0" indent="0" algn="just">
              <a:buNone/>
            </a:pP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22DCF4C-2559-2E58-8A1D-D98395E72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272" y="2564904"/>
            <a:ext cx="1371791" cy="1390844"/>
          </a:xfrm>
          <a:prstGeom prst="rect">
            <a:avLst/>
          </a:prstGeom>
        </p:spPr>
      </p:pic>
      <p:pic>
        <p:nvPicPr>
          <p:cNvPr id="7" name="Imagem 6" descr="Homem sentado em banco azul&#10;&#10;Descrição gerada automaticamente com confiança média">
            <a:extLst>
              <a:ext uri="{FF2B5EF4-FFF2-40B4-BE49-F238E27FC236}">
                <a16:creationId xmlns:a16="http://schemas.microsoft.com/office/drawing/2014/main" id="{D602BDF1-89EE-4420-5520-EF1F62BBF0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0" t="4851" r="37400" b="47900"/>
          <a:stretch/>
        </p:blipFill>
        <p:spPr>
          <a:xfrm>
            <a:off x="350044" y="2348880"/>
            <a:ext cx="972080" cy="13255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3965498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3A345A4E-DEC8-EBC8-8B7B-59B8DE0E3E31}"/>
              </a:ext>
            </a:extLst>
          </p:cNvPr>
          <p:cNvSpPr txBox="1"/>
          <p:nvPr/>
        </p:nvSpPr>
        <p:spPr>
          <a:xfrm>
            <a:off x="622070" y="1124744"/>
            <a:ext cx="78998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1" dirty="0"/>
              <a:t>3 - Modelar o sistema;</a:t>
            </a:r>
            <a:endParaRPr lang="pt-BR" sz="1400" b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D4FDC5A-14F4-DEAA-9A64-57779D8FF330}"/>
              </a:ext>
            </a:extLst>
          </p:cNvPr>
          <p:cNvSpPr txBox="1"/>
          <p:nvPr/>
        </p:nvSpPr>
        <p:spPr>
          <a:xfrm>
            <a:off x="622070" y="1618310"/>
            <a:ext cx="78998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dirty="0">
                <a:latin typeface="Arial" panose="020B0604020202020204" pitchFamily="34" charset="0"/>
              </a:rPr>
              <a:t>Esta etapa consiste em utilizar o</a:t>
            </a:r>
            <a:r>
              <a:rPr lang="pt-BR" sz="1600" b="1" dirty="0">
                <a:latin typeface="Arial" panose="020B0604020202020204" pitchFamily="34" charset="0"/>
              </a:rPr>
              <a:t> recurso da modelagem para suportar a síntese da solução,</a:t>
            </a:r>
            <a:r>
              <a:rPr lang="pt-BR" sz="1600" dirty="0">
                <a:latin typeface="Arial" panose="020B0604020202020204" pitchFamily="34" charset="0"/>
              </a:rPr>
              <a:t> pois ele proporcionará ferramentas para simplificar o entendimento do software, incluindo seu comportamento e funcionalidades.</a:t>
            </a:r>
            <a:endParaRPr lang="pt-BR" sz="1600" b="1" dirty="0">
              <a:latin typeface="Arial" panose="020B0604020202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AFC9713-0951-FE67-54A3-6C301D400881}"/>
              </a:ext>
            </a:extLst>
          </p:cNvPr>
          <p:cNvSpPr txBox="1"/>
          <p:nvPr/>
        </p:nvSpPr>
        <p:spPr>
          <a:xfrm>
            <a:off x="618978" y="2650802"/>
            <a:ext cx="78998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1" dirty="0"/>
              <a:t>4 - Especificar os requisitos;</a:t>
            </a:r>
            <a:endParaRPr lang="pt-BR" sz="1400" b="1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6ABBC9B-EE21-A305-2AD1-534E1485CBC5}"/>
              </a:ext>
            </a:extLst>
          </p:cNvPr>
          <p:cNvSpPr txBox="1"/>
          <p:nvPr/>
        </p:nvSpPr>
        <p:spPr>
          <a:xfrm>
            <a:off x="618978" y="3144368"/>
            <a:ext cx="78998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dirty="0">
                <a:latin typeface="Arial" panose="020B0604020202020204" pitchFamily="34" charset="0"/>
              </a:rPr>
              <a:t>Nesta fase, os </a:t>
            </a:r>
            <a:r>
              <a:rPr lang="pt-BR" sz="1600" b="1" dirty="0">
                <a:latin typeface="Arial" panose="020B0604020202020204" pitchFamily="34" charset="0"/>
              </a:rPr>
              <a:t>profissionais irão estabelecer as interfaces, performances, funções, restrições e contexto do software</a:t>
            </a:r>
            <a:r>
              <a:rPr lang="pt-BR" sz="1600" dirty="0">
                <a:latin typeface="Arial" panose="020B0604020202020204" pitchFamily="34" charset="0"/>
              </a:rPr>
              <a:t>.</a:t>
            </a:r>
            <a:endParaRPr lang="pt-BR" sz="1600" b="1" dirty="0">
              <a:latin typeface="Arial" panose="020B06040202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41A59D8-6AAE-7545-A6AE-F091CB8F385B}"/>
              </a:ext>
            </a:extLst>
          </p:cNvPr>
          <p:cNvSpPr txBox="1"/>
          <p:nvPr/>
        </p:nvSpPr>
        <p:spPr>
          <a:xfrm>
            <a:off x="622070" y="3995790"/>
            <a:ext cx="78998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1" dirty="0"/>
              <a:t>5 - Revisar o projeto;</a:t>
            </a:r>
            <a:endParaRPr lang="pt-BR" sz="1400" b="1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47DCA72-C389-9E6C-4C14-C28593DDA091}"/>
              </a:ext>
            </a:extLst>
          </p:cNvPr>
          <p:cNvSpPr txBox="1"/>
          <p:nvPr/>
        </p:nvSpPr>
        <p:spPr>
          <a:xfrm>
            <a:off x="622070" y="4489356"/>
            <a:ext cx="78998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dirty="0">
                <a:latin typeface="Arial" panose="020B0604020202020204" pitchFamily="34" charset="0"/>
              </a:rPr>
              <a:t>Em conjunto com o usuário, aqui o </a:t>
            </a:r>
            <a:r>
              <a:rPr lang="pt-BR" sz="1600" b="1" dirty="0">
                <a:latin typeface="Arial" panose="020B0604020202020204" pitchFamily="34" charset="0"/>
              </a:rPr>
              <a:t>analista irá avaliar o objetivo f</a:t>
            </a:r>
            <a:r>
              <a:rPr lang="pt-BR" sz="1600" dirty="0">
                <a:latin typeface="Arial" panose="020B0604020202020204" pitchFamily="34" charset="0"/>
              </a:rPr>
              <a:t>inal para conferir </a:t>
            </a:r>
            <a:r>
              <a:rPr lang="pt-BR" sz="1600" b="1" dirty="0">
                <a:latin typeface="Arial" panose="020B0604020202020204" pitchFamily="34" charset="0"/>
              </a:rPr>
              <a:t>se existem falhas, omissões, redundâncias e inconsistências</a:t>
            </a:r>
            <a:r>
              <a:rPr lang="pt-BR" sz="1600" dirty="0">
                <a:latin typeface="Arial" panose="020B0604020202020204" pitchFamily="34" charset="0"/>
              </a:rPr>
              <a:t>. </a:t>
            </a:r>
            <a:endParaRPr lang="pt-BR" sz="16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0546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6AA569A-EDA0-136C-AC14-CB7497A5B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3" y="692696"/>
            <a:ext cx="84249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200" b="1" dirty="0">
                <a:solidFill>
                  <a:srgbClr val="002060"/>
                </a:solidFill>
                <a:latin typeface="Titillium Web" panose="00000500000000000000" pitchFamily="2" charset="0"/>
              </a:rPr>
              <a:t>O que é UML?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51610BA-5DF3-3342-DED0-3F6D628FB0A9}"/>
              </a:ext>
            </a:extLst>
          </p:cNvPr>
          <p:cNvSpPr txBox="1"/>
          <p:nvPr/>
        </p:nvSpPr>
        <p:spPr>
          <a:xfrm>
            <a:off x="631345" y="2164794"/>
            <a:ext cx="78998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200" dirty="0"/>
              <a:t>É uma </a:t>
            </a:r>
            <a:r>
              <a:rPr lang="pt-BR" sz="2200" b="1" dirty="0"/>
              <a:t>linguagem</a:t>
            </a:r>
            <a:r>
              <a:rPr lang="pt-BR" sz="2200" dirty="0"/>
              <a:t> padrão </a:t>
            </a:r>
            <a:r>
              <a:rPr lang="pt-BR" sz="2200" b="1" dirty="0"/>
              <a:t>utilizada</a:t>
            </a:r>
            <a:r>
              <a:rPr lang="pt-BR" sz="2200" dirty="0"/>
              <a:t> para </a:t>
            </a:r>
            <a:r>
              <a:rPr lang="pt-BR" sz="2200" b="1" dirty="0"/>
              <a:t>visualizar</a:t>
            </a:r>
            <a:r>
              <a:rPr lang="pt-BR" sz="2200" dirty="0"/>
              <a:t>, </a:t>
            </a:r>
            <a:r>
              <a:rPr lang="pt-BR" sz="2200" b="1" dirty="0"/>
              <a:t>especificar</a:t>
            </a:r>
            <a:r>
              <a:rPr lang="pt-BR" sz="2200" dirty="0"/>
              <a:t>, </a:t>
            </a:r>
            <a:r>
              <a:rPr lang="pt-BR" sz="2200" b="1" dirty="0"/>
              <a:t>construir</a:t>
            </a:r>
            <a:r>
              <a:rPr lang="pt-BR" sz="2200" dirty="0"/>
              <a:t> e </a:t>
            </a:r>
            <a:r>
              <a:rPr lang="pt-BR" sz="2200" b="1" dirty="0"/>
              <a:t>documentar</a:t>
            </a:r>
            <a:r>
              <a:rPr lang="pt-BR" sz="2200" dirty="0"/>
              <a:t> </a:t>
            </a:r>
            <a:r>
              <a:rPr lang="pt-BR" sz="2200" b="1" dirty="0"/>
              <a:t>artefatos</a:t>
            </a:r>
            <a:r>
              <a:rPr lang="pt-BR" sz="2200" dirty="0"/>
              <a:t> de </a:t>
            </a:r>
            <a:r>
              <a:rPr lang="pt-BR" sz="2200" b="1" dirty="0"/>
              <a:t>sistemas de software</a:t>
            </a:r>
            <a:r>
              <a:rPr lang="pt-BR" sz="2200" dirty="0"/>
              <a:t>. </a:t>
            </a:r>
            <a:endParaRPr lang="pt-BR" sz="2200" b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9477B92-5FF8-4052-6412-29017E8598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3" y="1213279"/>
            <a:ext cx="842493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2200" b="1" dirty="0">
                <a:solidFill>
                  <a:srgbClr val="002060"/>
                </a:solidFill>
                <a:latin typeface="Titillium Web" panose="00000500000000000000" pitchFamily="2" charset="0"/>
              </a:rPr>
              <a:t>Linguagem de Modelação Unificada</a:t>
            </a:r>
          </a:p>
          <a:p>
            <a:pPr algn="ctr" eaLnBrk="1" hangingPunct="1"/>
            <a:r>
              <a:rPr lang="pt-BR" altLang="pt-BR" b="1" dirty="0">
                <a:solidFill>
                  <a:srgbClr val="002060"/>
                </a:solidFill>
                <a:latin typeface="Titillium Web" panose="00000500000000000000" pitchFamily="2" charset="0"/>
              </a:rPr>
              <a:t>(</a:t>
            </a:r>
            <a:r>
              <a:rPr lang="pt-BR" altLang="pt-BR" b="1" dirty="0" err="1">
                <a:solidFill>
                  <a:srgbClr val="002060"/>
                </a:solidFill>
                <a:latin typeface="Titillium Web" panose="00000500000000000000" pitchFamily="2" charset="0"/>
              </a:rPr>
              <a:t>Unified</a:t>
            </a:r>
            <a:r>
              <a:rPr lang="pt-BR" altLang="pt-BR" b="1" dirty="0">
                <a:solidFill>
                  <a:srgbClr val="002060"/>
                </a:solidFill>
                <a:latin typeface="Titillium Web" panose="00000500000000000000" pitchFamily="2" charset="0"/>
              </a:rPr>
              <a:t> </a:t>
            </a:r>
            <a:r>
              <a:rPr lang="pt-BR" altLang="pt-BR" b="1" dirty="0" err="1">
                <a:solidFill>
                  <a:srgbClr val="002060"/>
                </a:solidFill>
                <a:latin typeface="Titillium Web" panose="00000500000000000000" pitchFamily="2" charset="0"/>
              </a:rPr>
              <a:t>Modeling</a:t>
            </a:r>
            <a:r>
              <a:rPr lang="pt-BR" altLang="pt-BR" b="1" dirty="0">
                <a:solidFill>
                  <a:srgbClr val="002060"/>
                </a:solidFill>
                <a:latin typeface="Titillium Web" panose="00000500000000000000" pitchFamily="2" charset="0"/>
              </a:rPr>
              <a:t> </a:t>
            </a:r>
            <a:r>
              <a:rPr lang="pt-BR" altLang="pt-BR" b="1" dirty="0" err="1">
                <a:solidFill>
                  <a:srgbClr val="002060"/>
                </a:solidFill>
                <a:latin typeface="Titillium Web" panose="00000500000000000000" pitchFamily="2" charset="0"/>
              </a:rPr>
              <a:t>Language</a:t>
            </a:r>
            <a:r>
              <a:rPr lang="pt-BR" altLang="pt-BR" b="1" dirty="0">
                <a:solidFill>
                  <a:srgbClr val="002060"/>
                </a:solidFill>
                <a:latin typeface="Titillium Web" panose="00000500000000000000" pitchFamily="2" charset="0"/>
              </a:rPr>
              <a:t>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E7B2EAE-3F49-CB3E-B678-5BC99CB948B1}"/>
              </a:ext>
            </a:extLst>
          </p:cNvPr>
          <p:cNvSpPr txBox="1"/>
          <p:nvPr/>
        </p:nvSpPr>
        <p:spPr>
          <a:xfrm>
            <a:off x="622070" y="3072720"/>
            <a:ext cx="789986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200" dirty="0"/>
              <a:t>O </a:t>
            </a:r>
            <a:r>
              <a:rPr lang="pt-BR" sz="2200" b="1" dirty="0"/>
              <a:t>UML</a:t>
            </a:r>
            <a:r>
              <a:rPr lang="pt-BR" sz="2200" dirty="0"/>
              <a:t> oferece uma </a:t>
            </a:r>
            <a:r>
              <a:rPr lang="pt-BR" sz="2200" b="1" dirty="0"/>
              <a:t>variedade de diagramas </a:t>
            </a:r>
            <a:r>
              <a:rPr lang="pt-BR" sz="2200" dirty="0"/>
              <a:t>que permitem aos desenvolvedores </a:t>
            </a:r>
            <a:r>
              <a:rPr lang="pt-BR" sz="2200" b="1" dirty="0"/>
              <a:t>representar diferentes aspectos de um sistema</a:t>
            </a:r>
            <a:r>
              <a:rPr lang="pt-BR" sz="2200" dirty="0"/>
              <a:t>, tais </a:t>
            </a:r>
            <a:r>
              <a:rPr lang="pt-BR" sz="2200" b="1" dirty="0"/>
              <a:t>como estrutura, comportamento, interações e fluxos de dados. </a:t>
            </a:r>
            <a:r>
              <a:rPr lang="pt-BR" sz="2200" dirty="0"/>
              <a:t>Esses </a:t>
            </a:r>
            <a:r>
              <a:rPr lang="pt-BR" sz="2200" b="1" dirty="0"/>
              <a:t>diagramas</a:t>
            </a:r>
            <a:r>
              <a:rPr lang="pt-BR" sz="2200" dirty="0"/>
              <a:t> </a:t>
            </a:r>
            <a:r>
              <a:rPr lang="pt-BR" sz="2200" b="1" dirty="0"/>
              <a:t>incluem diagramas de classes</a:t>
            </a:r>
            <a:r>
              <a:rPr lang="pt-BR" sz="2200" dirty="0"/>
              <a:t>, diagramas de </a:t>
            </a:r>
            <a:r>
              <a:rPr lang="pt-BR" sz="2200" b="1" dirty="0"/>
              <a:t>sequência, diagramas de atividades</a:t>
            </a:r>
            <a:r>
              <a:rPr lang="pt-BR" sz="2200" dirty="0"/>
              <a:t>, diagramas </a:t>
            </a:r>
            <a:r>
              <a:rPr lang="pt-BR" sz="2200" b="1" dirty="0"/>
              <a:t>de casos de uso</a:t>
            </a:r>
            <a:r>
              <a:rPr lang="pt-BR" sz="2200" dirty="0"/>
              <a:t>, entre outros. O </a:t>
            </a:r>
            <a:r>
              <a:rPr lang="pt-BR" sz="2200" b="1" dirty="0"/>
              <a:t>UML</a:t>
            </a:r>
            <a:r>
              <a:rPr lang="pt-BR" sz="2200" dirty="0"/>
              <a:t> é uma ferramenta valiosa no </a:t>
            </a:r>
            <a:r>
              <a:rPr lang="pt-BR" sz="2200" b="1" dirty="0"/>
              <a:t>processo de desenvolvimento de software</a:t>
            </a:r>
            <a:r>
              <a:rPr lang="pt-BR" sz="2200" dirty="0"/>
              <a:t>, pois </a:t>
            </a:r>
            <a:r>
              <a:rPr lang="pt-BR" sz="2200" b="1" dirty="0"/>
              <a:t>ajuda a comunicar as ideias de projeto de forma clara</a:t>
            </a:r>
            <a:r>
              <a:rPr lang="pt-BR" sz="2200" dirty="0"/>
              <a:t> e concisa entre os membros da equipe de desenvolvimento e os stakeholders do projeto.</a:t>
            </a:r>
            <a:endParaRPr lang="pt-BR" sz="2200" b="1" dirty="0"/>
          </a:p>
        </p:txBody>
      </p:sp>
    </p:spTree>
    <p:extLst>
      <p:ext uri="{BB962C8B-B14F-4D97-AF65-F5344CB8AC3E}">
        <p14:creationId xmlns:p14="http://schemas.microsoft.com/office/powerpoint/2010/main" val="110256633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6AA569A-EDA0-136C-AC14-CB7497A5B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836712"/>
            <a:ext cx="84249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200" b="1" dirty="0">
                <a:solidFill>
                  <a:srgbClr val="002060"/>
                </a:solidFill>
                <a:latin typeface="Titillium Web" panose="00000500000000000000" pitchFamily="2" charset="0"/>
              </a:rPr>
              <a:t>Diagrama de Casos de Uso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E7B2EAE-3F49-CB3E-B678-5BC99CB948B1}"/>
              </a:ext>
            </a:extLst>
          </p:cNvPr>
          <p:cNvSpPr txBox="1"/>
          <p:nvPr/>
        </p:nvSpPr>
        <p:spPr>
          <a:xfrm>
            <a:off x="539552" y="1595244"/>
            <a:ext cx="78998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1" dirty="0"/>
              <a:t>A funcionalidade do sistema é definida por um conjunto de casos de uso.</a:t>
            </a:r>
            <a:r>
              <a:rPr lang="pt-BR" sz="2400" dirty="0"/>
              <a:t> Os </a:t>
            </a:r>
            <a:r>
              <a:rPr lang="pt-BR" sz="2400" b="1" dirty="0"/>
              <a:t>casos</a:t>
            </a:r>
            <a:r>
              <a:rPr lang="pt-BR" sz="2400" dirty="0"/>
              <a:t> de uso têm por </a:t>
            </a:r>
            <a:r>
              <a:rPr lang="pt-BR" sz="2400" b="1" dirty="0"/>
              <a:t>objetivo caracterizar os requisitos funcionais do sistema </a:t>
            </a:r>
            <a:r>
              <a:rPr lang="pt-BR" sz="2400" dirty="0"/>
              <a:t>e identificar entidades relevantes e sua interação com o sistema. </a:t>
            </a:r>
            <a:r>
              <a:rPr lang="pt-BR" sz="2400" b="1" dirty="0"/>
              <a:t>Cada caso de uso representa uma sequência de ações e deve ser descrito textualmente</a:t>
            </a:r>
            <a:r>
              <a:rPr lang="pt-BR" sz="2400" dirty="0"/>
              <a:t>. A descrição textual é um documento narrativo que descreve </a:t>
            </a:r>
            <a:r>
              <a:rPr lang="pt-BR" sz="2400" b="1" dirty="0"/>
              <a:t>sequência de eventos/ações realizadas pelo sistema</a:t>
            </a:r>
            <a:r>
              <a:rPr lang="pt-BR" sz="2400" dirty="0"/>
              <a:t>, quando estimulados por um ator que interage ou usa o sistema. Os </a:t>
            </a:r>
            <a:r>
              <a:rPr lang="pt-BR" sz="2400" b="1" dirty="0"/>
              <a:t>casos de uso devem ser passíveis de compreensão tanto por desenvolvedores como por usuários </a:t>
            </a:r>
            <a:r>
              <a:rPr lang="pt-BR" sz="2400" dirty="0"/>
              <a:t>e precisam ser completos, consistentes e não ambíguos.</a:t>
            </a:r>
          </a:p>
        </p:txBody>
      </p:sp>
    </p:spTree>
    <p:extLst>
      <p:ext uri="{BB962C8B-B14F-4D97-AF65-F5344CB8AC3E}">
        <p14:creationId xmlns:p14="http://schemas.microsoft.com/office/powerpoint/2010/main" val="24901496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95536" y="1052736"/>
            <a:ext cx="81369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rgbClr val="000000"/>
                </a:solidFill>
                <a:latin typeface="Arial" panose="020B0604020202020204" pitchFamily="34" charset="0"/>
              </a:rPr>
              <a:t>Os </a:t>
            </a:r>
            <a:r>
              <a:rPr lang="pt-BR" b="1" dirty="0">
                <a:solidFill>
                  <a:srgbClr val="000000"/>
                </a:solidFill>
                <a:latin typeface="Arial" panose="020B0604020202020204" pitchFamily="34" charset="0"/>
              </a:rPr>
              <a:t>diagramas UML </a:t>
            </a:r>
            <a:r>
              <a:rPr lang="pt-BR" dirty="0">
                <a:solidFill>
                  <a:srgbClr val="000000"/>
                </a:solidFill>
                <a:latin typeface="Arial" panose="020B0604020202020204" pitchFamily="34" charset="0"/>
              </a:rPr>
              <a:t>também fornecem os </a:t>
            </a:r>
            <a:r>
              <a:rPr lang="pt-BR" b="1" dirty="0">
                <a:solidFill>
                  <a:srgbClr val="000000"/>
                </a:solidFill>
                <a:latin typeface="Arial" panose="020B0604020202020204" pitchFamily="34" charset="0"/>
              </a:rPr>
              <a:t>diagramas de casos de uso</a:t>
            </a:r>
            <a:r>
              <a:rPr lang="pt-BR" dirty="0">
                <a:solidFill>
                  <a:srgbClr val="000000"/>
                </a:solidFill>
                <a:latin typeface="Arial" panose="020B0604020202020204" pitchFamily="34" charset="0"/>
              </a:rPr>
              <a:t>, que é o </a:t>
            </a:r>
            <a:r>
              <a:rPr lang="pt-BR" b="1" dirty="0">
                <a:solidFill>
                  <a:srgbClr val="000000"/>
                </a:solidFill>
                <a:latin typeface="Arial" panose="020B0604020202020204" pitchFamily="34" charset="0"/>
              </a:rPr>
              <a:t>conjunto de notações gráficas </a:t>
            </a:r>
            <a:r>
              <a:rPr lang="pt-BR" dirty="0">
                <a:solidFill>
                  <a:srgbClr val="000000"/>
                </a:solidFill>
                <a:latin typeface="Arial" panose="020B0604020202020204" pitchFamily="34" charset="0"/>
              </a:rPr>
              <a:t>que </a:t>
            </a:r>
            <a:r>
              <a:rPr lang="pt-BR" b="1" dirty="0">
                <a:solidFill>
                  <a:srgbClr val="000000"/>
                </a:solidFill>
                <a:latin typeface="Arial" panose="020B0604020202020204" pitchFamily="34" charset="0"/>
              </a:rPr>
              <a:t>permite representar </a:t>
            </a:r>
            <a:r>
              <a:rPr lang="pt-BR" dirty="0">
                <a:solidFill>
                  <a:srgbClr val="000000"/>
                </a:solidFill>
                <a:latin typeface="Arial" panose="020B0604020202020204" pitchFamily="34" charset="0"/>
              </a:rPr>
              <a:t>os casos de uso, </a:t>
            </a:r>
            <a:r>
              <a:rPr lang="pt-BR" b="1" dirty="0">
                <a:solidFill>
                  <a:srgbClr val="000000"/>
                </a:solidFill>
                <a:latin typeface="Arial" panose="020B0604020202020204" pitchFamily="34" charset="0"/>
              </a:rPr>
              <a:t>atores e associações entre eles</a:t>
            </a:r>
            <a:r>
              <a:rPr lang="pt-BR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pPr algn="just"/>
            <a:endParaRPr lang="pt-BR" dirty="0">
              <a:solidFill>
                <a:srgbClr val="0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2104299" y="2574071"/>
            <a:ext cx="63367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solidFill>
                  <a:srgbClr val="000000"/>
                </a:solidFill>
                <a:latin typeface="Trebuchet MS" panose="020B0603020202020204" pitchFamily="34" charset="0"/>
              </a:rPr>
              <a:t>Ator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61" y="2133895"/>
            <a:ext cx="1167288" cy="151216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34" y="4006103"/>
            <a:ext cx="1543265" cy="1009791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2210813" y="4253485"/>
            <a:ext cx="63367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solidFill>
                  <a:srgbClr val="000000"/>
                </a:solidFill>
                <a:latin typeface="Trebuchet MS" panose="020B0603020202020204" pitchFamily="34" charset="0"/>
              </a:rPr>
              <a:t>Caso de uso 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010" y="5737902"/>
            <a:ext cx="1730289" cy="79208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2210813" y="5949280"/>
            <a:ext cx="63367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solidFill>
                  <a:srgbClr val="000000"/>
                </a:solidFill>
                <a:latin typeface="Trebuchet MS" panose="020B0603020202020204" pitchFamily="34" charset="0"/>
              </a:rPr>
              <a:t>Relacionamento</a:t>
            </a:r>
          </a:p>
        </p:txBody>
      </p:sp>
    </p:spTree>
    <p:extLst>
      <p:ext uri="{BB962C8B-B14F-4D97-AF65-F5344CB8AC3E}">
        <p14:creationId xmlns:p14="http://schemas.microsoft.com/office/powerpoint/2010/main" val="34766857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38BACE1-4456-649C-1FAC-7AE0F9718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836712"/>
            <a:ext cx="84249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200" b="1" dirty="0">
                <a:solidFill>
                  <a:srgbClr val="002060"/>
                </a:solidFill>
                <a:latin typeface="Titillium Web" panose="00000500000000000000" pitchFamily="2" charset="0"/>
              </a:rPr>
              <a:t>Ator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D0AA876-5B2E-F299-7830-61AD2B0AA220}"/>
              </a:ext>
            </a:extLst>
          </p:cNvPr>
          <p:cNvSpPr txBox="1"/>
          <p:nvPr/>
        </p:nvSpPr>
        <p:spPr>
          <a:xfrm>
            <a:off x="575556" y="1456302"/>
            <a:ext cx="799288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dirty="0"/>
              <a:t>Ator pode </a:t>
            </a:r>
            <a:r>
              <a:rPr lang="pt-BR" sz="2000" b="1" dirty="0"/>
              <a:t>ser</a:t>
            </a:r>
            <a:r>
              <a:rPr lang="pt-BR" sz="2000" dirty="0"/>
              <a:t> uma </a:t>
            </a:r>
            <a:r>
              <a:rPr lang="pt-BR" sz="2000" b="1" dirty="0"/>
              <a:t>pessoa</a:t>
            </a:r>
            <a:r>
              <a:rPr lang="pt-BR" sz="2000" dirty="0"/>
              <a:t>, </a:t>
            </a:r>
            <a:r>
              <a:rPr lang="pt-BR" sz="2000" b="1" dirty="0"/>
              <a:t>organização</a:t>
            </a:r>
            <a:r>
              <a:rPr lang="pt-BR" sz="2000" dirty="0"/>
              <a:t> ou </a:t>
            </a:r>
            <a:r>
              <a:rPr lang="pt-BR" sz="2000" b="1" dirty="0"/>
              <a:t>sistema</a:t>
            </a:r>
            <a:r>
              <a:rPr lang="pt-BR" sz="2000" dirty="0"/>
              <a:t> </a:t>
            </a:r>
            <a:r>
              <a:rPr lang="pt-BR" sz="2000" b="1" dirty="0"/>
              <a:t>externo</a:t>
            </a:r>
            <a:r>
              <a:rPr lang="pt-BR" sz="2000" dirty="0"/>
              <a:t> que </a:t>
            </a:r>
            <a:r>
              <a:rPr lang="pt-BR" sz="2000" b="1" dirty="0"/>
              <a:t>interage</a:t>
            </a:r>
            <a:r>
              <a:rPr lang="pt-BR" sz="2000" dirty="0"/>
              <a:t> com seu </a:t>
            </a:r>
            <a:r>
              <a:rPr lang="pt-BR" sz="2000" b="1" dirty="0"/>
              <a:t>aplicativo</a:t>
            </a:r>
            <a:r>
              <a:rPr lang="pt-BR" sz="2000" dirty="0"/>
              <a:t> ou </a:t>
            </a:r>
            <a:r>
              <a:rPr lang="pt-BR" sz="2000" b="1" dirty="0"/>
              <a:t>sistema</a:t>
            </a:r>
            <a:r>
              <a:rPr lang="pt-BR" sz="2000" dirty="0"/>
              <a:t>. Eles devem ser objetos externos que produzam ou consumam dados.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92D8E36-246B-9BDC-2398-4CE5B7703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114" y="2996952"/>
            <a:ext cx="1735772" cy="224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7604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80B03E2-32C8-ADAC-3B0E-484576F665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836712"/>
            <a:ext cx="84249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200" b="1" dirty="0">
                <a:solidFill>
                  <a:srgbClr val="002060"/>
                </a:solidFill>
                <a:latin typeface="Titillium Web" panose="00000500000000000000" pitchFamily="2" charset="0"/>
              </a:rPr>
              <a:t>Caso de uso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90A24C5-353F-7062-9502-64AE347AF71F}"/>
              </a:ext>
            </a:extLst>
          </p:cNvPr>
          <p:cNvSpPr txBox="1"/>
          <p:nvPr/>
        </p:nvSpPr>
        <p:spPr>
          <a:xfrm>
            <a:off x="575556" y="1496978"/>
            <a:ext cx="79928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dirty="0"/>
              <a:t>Descreve as </a:t>
            </a:r>
            <a:r>
              <a:rPr lang="pt-BR" sz="2000" b="1" dirty="0"/>
              <a:t>interações</a:t>
            </a:r>
            <a:r>
              <a:rPr lang="pt-BR" sz="2000" dirty="0"/>
              <a:t> entre </a:t>
            </a:r>
            <a:r>
              <a:rPr lang="pt-BR" sz="2000" b="1" dirty="0"/>
              <a:t>um</a:t>
            </a:r>
            <a:r>
              <a:rPr lang="pt-BR" sz="2000" dirty="0"/>
              <a:t> ou </a:t>
            </a:r>
            <a:r>
              <a:rPr lang="pt-BR" sz="2000" b="1" dirty="0"/>
              <a:t>mais</a:t>
            </a:r>
            <a:r>
              <a:rPr lang="pt-BR" sz="2000" dirty="0"/>
              <a:t> </a:t>
            </a:r>
            <a:r>
              <a:rPr lang="pt-BR" sz="2000" b="1" dirty="0"/>
              <a:t>Ator</a:t>
            </a:r>
            <a:r>
              <a:rPr lang="pt-BR" sz="2000" dirty="0"/>
              <a:t> e o </a:t>
            </a:r>
            <a:r>
              <a:rPr lang="pt-BR" sz="2000" b="1" dirty="0"/>
              <a:t>sistema</a:t>
            </a:r>
            <a:r>
              <a:rPr lang="pt-BR" sz="2000" dirty="0"/>
              <a:t> para gerar um resultado </a:t>
            </a:r>
            <a:r>
              <a:rPr lang="pt-BR" sz="2000" b="1" dirty="0"/>
              <a:t>de valor observável para o ator iniciador</a:t>
            </a:r>
            <a:r>
              <a:rPr lang="pt-BR" sz="2000" dirty="0"/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A3405CB-C151-E58D-A10C-8E02620B2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549" y="3154169"/>
            <a:ext cx="3434902" cy="224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0863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80B03E2-32C8-ADAC-3B0E-484576F665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836712"/>
            <a:ext cx="84249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200" b="1" dirty="0">
                <a:solidFill>
                  <a:srgbClr val="002060"/>
                </a:solidFill>
                <a:latin typeface="Titillium Web" panose="00000500000000000000" pitchFamily="2" charset="0"/>
              </a:rPr>
              <a:t>Relacionamento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90A24C5-353F-7062-9502-64AE347AF71F}"/>
              </a:ext>
            </a:extLst>
          </p:cNvPr>
          <p:cNvSpPr txBox="1"/>
          <p:nvPr/>
        </p:nvSpPr>
        <p:spPr>
          <a:xfrm>
            <a:off x="575556" y="1496978"/>
            <a:ext cx="79928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latin typeface="Arial" panose="020B0604020202020204" pitchFamily="34" charset="0"/>
              </a:rPr>
              <a:t>Mostram </a:t>
            </a:r>
            <a:r>
              <a:rPr lang="pt-BR" sz="2000" b="1" dirty="0">
                <a:latin typeface="Arial" panose="020B0604020202020204" pitchFamily="34" charset="0"/>
              </a:rPr>
              <a:t>casos de uso, atores e os relacionamentos entre eles.</a:t>
            </a:r>
            <a:endParaRPr lang="pt-BR" sz="20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ECC041C-03E8-8542-D8CC-E13B338B1E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051" b="29989"/>
          <a:stretch/>
        </p:blipFill>
        <p:spPr>
          <a:xfrm>
            <a:off x="1619672" y="3364131"/>
            <a:ext cx="5904656" cy="108012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201BE04-5730-C2ED-596F-9A283A62BEC5}"/>
              </a:ext>
            </a:extLst>
          </p:cNvPr>
          <p:cNvSpPr txBox="1"/>
          <p:nvPr/>
        </p:nvSpPr>
        <p:spPr>
          <a:xfrm>
            <a:off x="575556" y="1992436"/>
            <a:ext cx="76688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800" dirty="0">
                <a:latin typeface="Arial" panose="020B0604020202020204" pitchFamily="34" charset="0"/>
              </a:rPr>
              <a:t>Por exemplo, o </a:t>
            </a:r>
            <a:r>
              <a:rPr lang="pt-BR" sz="1800" b="1" dirty="0">
                <a:latin typeface="Arial" panose="020B0604020202020204" pitchFamily="34" charset="0"/>
              </a:rPr>
              <a:t>relacionamento</a:t>
            </a:r>
            <a:r>
              <a:rPr lang="pt-BR" sz="1800" dirty="0">
                <a:latin typeface="Arial" panose="020B0604020202020204" pitchFamily="34" charset="0"/>
              </a:rPr>
              <a:t> entre um </a:t>
            </a:r>
            <a:r>
              <a:rPr lang="pt-BR" sz="1800" b="1" dirty="0">
                <a:latin typeface="Arial" panose="020B0604020202020204" pitchFamily="34" charset="0"/>
              </a:rPr>
              <a:t>ator</a:t>
            </a:r>
            <a:r>
              <a:rPr lang="pt-BR" sz="1800" dirty="0">
                <a:latin typeface="Arial" panose="020B0604020202020204" pitchFamily="34" charset="0"/>
              </a:rPr>
              <a:t> e um </a:t>
            </a:r>
            <a:r>
              <a:rPr lang="pt-BR" sz="1800" b="1" dirty="0">
                <a:latin typeface="Arial" panose="020B0604020202020204" pitchFamily="34" charset="0"/>
              </a:rPr>
              <a:t>caso de uso </a:t>
            </a:r>
            <a:r>
              <a:rPr lang="pt-BR" sz="1800" dirty="0">
                <a:latin typeface="Arial" panose="020B0604020202020204" pitchFamily="34" charset="0"/>
              </a:rPr>
              <a:t>ilustra que o </a:t>
            </a:r>
            <a:r>
              <a:rPr lang="pt-BR" sz="1800" b="1" dirty="0">
                <a:latin typeface="Arial" panose="020B0604020202020204" pitchFamily="34" charset="0"/>
              </a:rPr>
              <a:t>ator</a:t>
            </a:r>
            <a:r>
              <a:rPr lang="pt-BR" sz="1800" dirty="0">
                <a:latin typeface="Arial" panose="020B0604020202020204" pitchFamily="34" charset="0"/>
              </a:rPr>
              <a:t> pode usar certas funcionalidades do sistema de negócios.</a:t>
            </a:r>
          </a:p>
        </p:txBody>
      </p:sp>
    </p:spTree>
    <p:extLst>
      <p:ext uri="{BB962C8B-B14F-4D97-AF65-F5344CB8AC3E}">
        <p14:creationId xmlns:p14="http://schemas.microsoft.com/office/powerpoint/2010/main" val="342548511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C0006CF4-DFB0-7709-BEE7-7190D2ACC407}"/>
              </a:ext>
            </a:extLst>
          </p:cNvPr>
          <p:cNvSpPr txBox="1"/>
          <p:nvPr/>
        </p:nvSpPr>
        <p:spPr>
          <a:xfrm>
            <a:off x="905000" y="980728"/>
            <a:ext cx="8208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rgbClr val="000000"/>
                </a:solidFill>
                <a:latin typeface="Trebuchet MS" panose="020B0603020202020204" pitchFamily="34" charset="0"/>
              </a:rPr>
              <a:t>A </a:t>
            </a:r>
            <a:r>
              <a:rPr lang="pt-BR" b="1" dirty="0">
                <a:solidFill>
                  <a:srgbClr val="000000"/>
                </a:solidFill>
                <a:latin typeface="Trebuchet MS" panose="020B0603020202020204" pitchFamily="34" charset="0"/>
              </a:rPr>
              <a:t>Figura A.2 </a:t>
            </a:r>
            <a:r>
              <a:rPr lang="pt-BR" dirty="0">
                <a:solidFill>
                  <a:srgbClr val="000000"/>
                </a:solidFill>
                <a:latin typeface="Trebuchet MS" panose="020B0603020202020204" pitchFamily="34" charset="0"/>
              </a:rPr>
              <a:t>apresenta um </a:t>
            </a:r>
            <a:r>
              <a:rPr lang="pt-BR" b="1" dirty="0">
                <a:solidFill>
                  <a:srgbClr val="000000"/>
                </a:solidFill>
                <a:latin typeface="Trebuchet MS" panose="020B0603020202020204" pitchFamily="34" charset="0"/>
              </a:rPr>
              <a:t>exemplo de diagrama de casos de uso.</a:t>
            </a:r>
          </a:p>
        </p:txBody>
      </p:sp>
      <p:pic>
        <p:nvPicPr>
          <p:cNvPr id="9218" name="Picture 2" descr="http://uab.ifsul.edu.br/tsiad/conteudo/modulo5/dao/ua/1/img/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684" y="1556792"/>
            <a:ext cx="5688632" cy="454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9035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AD208A0-E66C-4F94-8AB3-8B837DF9A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340" y="770255"/>
            <a:ext cx="4259319" cy="531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362312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2F22106-1780-4FE1-9467-E96819C89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088" y="764704"/>
            <a:ext cx="5478223" cy="524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11880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D967821-445F-5C16-16FA-47C2953B9A1E}"/>
              </a:ext>
            </a:extLst>
          </p:cNvPr>
          <p:cNvSpPr txBox="1"/>
          <p:nvPr/>
        </p:nvSpPr>
        <p:spPr>
          <a:xfrm>
            <a:off x="804863" y="1916832"/>
            <a:ext cx="5567362" cy="4201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pt-BR" sz="2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Tahoma" pitchFamily="34" charset="0"/>
              </a:rPr>
              <a:t>O Senac – Foi criado em 10 de janeiro de 1946 através do decreto-lei 8.621. É uma entidade privada com fins públicos que recebe contribuição compulsória das empresas do comércio e de atividades assemelhadas. A nível nacional é administrado pela Confederação Nacional do Comércio.</a:t>
            </a:r>
          </a:p>
          <a:p>
            <a:pPr>
              <a:lnSpc>
                <a:spcPct val="150000"/>
              </a:lnSpc>
              <a:defRPr/>
            </a:pPr>
            <a:endParaRPr lang="pt-BR" dirty="0">
              <a:latin typeface="Arial" panose="020B0604020202020204" pitchFamily="34" charset="0"/>
            </a:endParaRPr>
          </a:p>
        </p:txBody>
      </p:sp>
      <p:pic>
        <p:nvPicPr>
          <p:cNvPr id="5" name="Imagem 1">
            <a:extLst>
              <a:ext uri="{FF2B5EF4-FFF2-40B4-BE49-F238E27FC236}">
                <a16:creationId xmlns:a16="http://schemas.microsoft.com/office/drawing/2014/main" id="{A0CA4302-9BDC-5332-3EAF-4F3CEEC2F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488" y="2074863"/>
            <a:ext cx="2181225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8" name="CaixaDeTexto 1">
            <a:extLst>
              <a:ext uri="{FF2B5EF4-FFF2-40B4-BE49-F238E27FC236}">
                <a16:creationId xmlns:a16="http://schemas.microsoft.com/office/drawing/2014/main" id="{D06E8370-4C8A-F7A9-5BF3-C9751DEF47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863" y="1116013"/>
            <a:ext cx="346441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3200" b="1" dirty="0">
                <a:solidFill>
                  <a:schemeClr val="tx2"/>
                </a:solidFill>
                <a:latin typeface="Titillium Web" panose="00000500000000000000" pitchFamily="2" charset="0"/>
              </a:rPr>
              <a:t>Histórico do Senac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B0099930-3F80-A3A3-02CB-D67205989C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1035041"/>
            <a:ext cx="84249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200" b="1" dirty="0">
                <a:solidFill>
                  <a:srgbClr val="002060"/>
                </a:solidFill>
                <a:latin typeface="Titillium Web" panose="00000500000000000000" pitchFamily="2" charset="0"/>
              </a:rPr>
              <a:t>Generalização em Casos de Uso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349E2EC-2BA4-727D-BC40-411BB0E149AE}"/>
              </a:ext>
            </a:extLst>
          </p:cNvPr>
          <p:cNvSpPr txBox="1"/>
          <p:nvPr/>
        </p:nvSpPr>
        <p:spPr>
          <a:xfrm>
            <a:off x="539552" y="1844824"/>
            <a:ext cx="799288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1" dirty="0">
                <a:latin typeface="Arial" panose="020B0604020202020204" pitchFamily="34" charset="0"/>
              </a:rPr>
              <a:t>É utilizada </a:t>
            </a:r>
            <a:r>
              <a:rPr lang="pt-BR" sz="2400" dirty="0">
                <a:latin typeface="Arial" panose="020B0604020202020204" pitchFamily="34" charset="0"/>
              </a:rPr>
              <a:t>quando você encontra </a:t>
            </a:r>
            <a:r>
              <a:rPr lang="pt-BR" sz="2400" b="1" dirty="0">
                <a:latin typeface="Arial" panose="020B0604020202020204" pitchFamily="34" charset="0"/>
              </a:rPr>
              <a:t>dois ou mais casos de uso</a:t>
            </a:r>
            <a:r>
              <a:rPr lang="pt-BR" sz="2400" dirty="0">
                <a:latin typeface="Arial" panose="020B0604020202020204" pitchFamily="34" charset="0"/>
              </a:rPr>
              <a:t> que têm </a:t>
            </a:r>
            <a:r>
              <a:rPr lang="pt-BR" sz="2400" b="1" dirty="0">
                <a:latin typeface="Arial" panose="020B0604020202020204" pitchFamily="34" charset="0"/>
              </a:rPr>
              <a:t>comportamento</a:t>
            </a:r>
            <a:r>
              <a:rPr lang="pt-BR" sz="2400" dirty="0">
                <a:latin typeface="Arial" panose="020B0604020202020204" pitchFamily="34" charset="0"/>
              </a:rPr>
              <a:t>, </a:t>
            </a:r>
            <a:r>
              <a:rPr lang="pt-BR" sz="2400" b="1" dirty="0">
                <a:latin typeface="Arial" panose="020B0604020202020204" pitchFamily="34" charset="0"/>
              </a:rPr>
              <a:t>estrutura e finalidade comuns</a:t>
            </a:r>
            <a:r>
              <a:rPr lang="pt-BR" sz="2400" dirty="0">
                <a:latin typeface="Arial" panose="020B0604020202020204" pitchFamily="34" charset="0"/>
              </a:rPr>
              <a:t>. Quando isso ocorre, você pode descrever as partes compartilhadas em um caso de uso novo, geralmente abstrato, que é especializado pelos casos de uso filho.</a:t>
            </a:r>
          </a:p>
        </p:txBody>
      </p:sp>
    </p:spTree>
    <p:extLst>
      <p:ext uri="{BB962C8B-B14F-4D97-AF65-F5344CB8AC3E}">
        <p14:creationId xmlns:p14="http://schemas.microsoft.com/office/powerpoint/2010/main" val="18627893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FF32888-2C0D-2E39-D651-3567C58F3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598830"/>
            <a:ext cx="7363372" cy="427844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A90D05C-BCFC-B666-C609-331A5AA23158}"/>
              </a:ext>
            </a:extLst>
          </p:cNvPr>
          <p:cNvSpPr txBox="1"/>
          <p:nvPr/>
        </p:nvSpPr>
        <p:spPr>
          <a:xfrm>
            <a:off x="548830" y="980728"/>
            <a:ext cx="84156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O caso de uso </a:t>
            </a:r>
            <a:r>
              <a:rPr lang="pt-BR" dirty="0"/>
              <a:t>“</a:t>
            </a:r>
            <a:r>
              <a:rPr lang="pt-BR" b="1" dirty="0"/>
              <a:t>Validar Usuário</a:t>
            </a:r>
            <a:r>
              <a:rPr lang="pt-BR" dirty="0"/>
              <a:t>” é especializado em outros dois, que utilizam diferentes mecanismos de identificação do usuário: “</a:t>
            </a:r>
            <a:r>
              <a:rPr lang="pt-BR" b="1" dirty="0"/>
              <a:t>Testar Senha</a:t>
            </a:r>
            <a:r>
              <a:rPr lang="pt-BR" dirty="0"/>
              <a:t>” e “</a:t>
            </a:r>
            <a:r>
              <a:rPr lang="pt-BR" b="1" dirty="0"/>
              <a:t>Leitura com Smartcard</a:t>
            </a:r>
            <a:r>
              <a:rPr lang="pt-BR" dirty="0"/>
              <a:t>”. </a:t>
            </a:r>
          </a:p>
        </p:txBody>
      </p:sp>
    </p:spTree>
    <p:extLst>
      <p:ext uri="{BB962C8B-B14F-4D97-AF65-F5344CB8AC3E}">
        <p14:creationId xmlns:p14="http://schemas.microsoft.com/office/powerpoint/2010/main" val="32092658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B0099930-3F80-A3A3-02CB-D67205989C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562534"/>
            <a:ext cx="84249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200" b="1" dirty="0">
                <a:solidFill>
                  <a:srgbClr val="002060"/>
                </a:solidFill>
                <a:latin typeface="Titillium Web" panose="00000500000000000000" pitchFamily="2" charset="0"/>
              </a:rPr>
              <a:t>Caso de Uso Include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349E2EC-2BA4-727D-BC40-411BB0E149AE}"/>
              </a:ext>
            </a:extLst>
          </p:cNvPr>
          <p:cNvSpPr txBox="1"/>
          <p:nvPr/>
        </p:nvSpPr>
        <p:spPr>
          <a:xfrm>
            <a:off x="539552" y="1147309"/>
            <a:ext cx="799288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1" dirty="0">
                <a:latin typeface="Arial" panose="020B0604020202020204" pitchFamily="34" charset="0"/>
              </a:rPr>
              <a:t>É utilizada </a:t>
            </a:r>
            <a:r>
              <a:rPr lang="pt-BR" sz="2400" dirty="0">
                <a:latin typeface="Arial" panose="020B0604020202020204" pitchFamily="34" charset="0"/>
              </a:rPr>
              <a:t>quando o caso de uso A “inclui” o caso de uso B, significa que sempre que o caso de uso A for executado o caso de uso B também será executado. A direção do relacionamento é do caso de uso que está incluindo para o caso de uso incluído.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79FC433-3413-6707-2861-067A5B027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3098699"/>
            <a:ext cx="5525271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58665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B0099930-3F80-A3A3-02CB-D67205989C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892" y="836712"/>
            <a:ext cx="84249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200" b="1" dirty="0">
                <a:solidFill>
                  <a:srgbClr val="002060"/>
                </a:solidFill>
                <a:latin typeface="Titillium Web" panose="00000500000000000000" pitchFamily="2" charset="0"/>
              </a:rPr>
              <a:t>Caso de Uso </a:t>
            </a:r>
            <a:r>
              <a:rPr lang="pt-BR" altLang="pt-BR" sz="3200" b="1" dirty="0" err="1">
                <a:solidFill>
                  <a:srgbClr val="002060"/>
                </a:solidFill>
                <a:latin typeface="Titillium Web" panose="00000500000000000000" pitchFamily="2" charset="0"/>
              </a:rPr>
              <a:t>Extend</a:t>
            </a:r>
            <a:r>
              <a:rPr lang="pt-BR" altLang="pt-BR" sz="3200" b="1" dirty="0">
                <a:solidFill>
                  <a:srgbClr val="002060"/>
                </a:solidFill>
                <a:latin typeface="Titillium Web" panose="00000500000000000000" pitchFamily="2" charset="0"/>
              </a:rPr>
              <a:t> 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349E2EC-2BA4-727D-BC40-411BB0E149AE}"/>
              </a:ext>
            </a:extLst>
          </p:cNvPr>
          <p:cNvSpPr txBox="1"/>
          <p:nvPr/>
        </p:nvSpPr>
        <p:spPr>
          <a:xfrm>
            <a:off x="506729" y="1628800"/>
            <a:ext cx="799288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1" dirty="0">
                <a:latin typeface="Arial" panose="020B0604020202020204" pitchFamily="34" charset="0"/>
              </a:rPr>
              <a:t>É utilizada </a:t>
            </a:r>
            <a:r>
              <a:rPr lang="pt-BR" sz="2400" dirty="0">
                <a:latin typeface="Arial" panose="020B0604020202020204" pitchFamily="34" charset="0"/>
              </a:rPr>
              <a:t>para</a:t>
            </a:r>
            <a:r>
              <a:rPr lang="pt-BR" sz="2400" b="1" dirty="0">
                <a:latin typeface="Arial" panose="020B0604020202020204" pitchFamily="34" charset="0"/>
              </a:rPr>
              <a:t> </a:t>
            </a:r>
            <a:r>
              <a:rPr lang="pt-BR" sz="2400" dirty="0">
                <a:latin typeface="Arial" panose="020B0604020202020204" pitchFamily="34" charset="0"/>
              </a:rPr>
              <a:t>representar situações em que certas </a:t>
            </a:r>
            <a:r>
              <a:rPr lang="pt-BR" sz="2400" b="1" dirty="0">
                <a:latin typeface="Arial" panose="020B0604020202020204" pitchFamily="34" charset="0"/>
              </a:rPr>
              <a:t>funcionalidades</a:t>
            </a:r>
            <a:r>
              <a:rPr lang="pt-BR" sz="2400" dirty="0">
                <a:latin typeface="Arial" panose="020B0604020202020204" pitchFamily="34" charset="0"/>
              </a:rPr>
              <a:t> </a:t>
            </a:r>
            <a:r>
              <a:rPr lang="pt-BR" sz="2400" b="1" dirty="0">
                <a:latin typeface="Arial" panose="020B0604020202020204" pitchFamily="34" charset="0"/>
              </a:rPr>
              <a:t>opcionais</a:t>
            </a:r>
            <a:r>
              <a:rPr lang="pt-BR" sz="2400" dirty="0">
                <a:latin typeface="Arial" panose="020B0604020202020204" pitchFamily="34" charset="0"/>
              </a:rPr>
              <a:t> podem ser ativadas em determinadas circunstâncias ou quando certos eventos ocorrem durante a execução do sistema.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9DAD9EF-CFC5-083B-1FB8-CC1F76C67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628" y="3304167"/>
            <a:ext cx="6696744" cy="271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95431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asos de uso: diferenças entre include, extend e ...">
            <a:extLst>
              <a:ext uri="{FF2B5EF4-FFF2-40B4-BE49-F238E27FC236}">
                <a16:creationId xmlns:a16="http://schemas.microsoft.com/office/drawing/2014/main" id="{5D0EAF47-02D0-09C4-477C-AECE36C65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93" y="1412776"/>
            <a:ext cx="8166213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94938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agrama de casos de uso. Diagrama de caso de uso é um diagrama… | by  Carlos Barcelos | Documentaçao UML | Medium">
            <a:extLst>
              <a:ext uri="{FF2B5EF4-FFF2-40B4-BE49-F238E27FC236}">
                <a16:creationId xmlns:a16="http://schemas.microsoft.com/office/drawing/2014/main" id="{DA68B6CC-FC09-1646-4E71-AD10EA943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65370"/>
            <a:ext cx="7812360" cy="41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42029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6AA569A-EDA0-136C-AC14-CB7497A5B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893" y="913844"/>
            <a:ext cx="84249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200" b="1" dirty="0">
                <a:solidFill>
                  <a:srgbClr val="002060"/>
                </a:solidFill>
                <a:latin typeface="Titillium Web" panose="00000500000000000000" pitchFamily="2" charset="0"/>
              </a:rPr>
              <a:t>Responsabilidades do Caso de Uso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8396EC-3F12-CC07-0944-A0777944AD1A}"/>
              </a:ext>
            </a:extLst>
          </p:cNvPr>
          <p:cNvSpPr txBox="1"/>
          <p:nvPr/>
        </p:nvSpPr>
        <p:spPr>
          <a:xfrm>
            <a:off x="683568" y="1905506"/>
            <a:ext cx="777686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dirty="0"/>
              <a:t>É </a:t>
            </a:r>
            <a:r>
              <a:rPr lang="pt-BR" sz="2400" b="1" dirty="0"/>
              <a:t>descrever</a:t>
            </a:r>
            <a:r>
              <a:rPr lang="pt-BR" sz="2400" dirty="0"/>
              <a:t> o </a:t>
            </a:r>
            <a:r>
              <a:rPr lang="pt-BR" sz="2400" b="1" dirty="0"/>
              <a:t>comportamento do sistema em termos de interações entre os atores externos e o sistema</a:t>
            </a:r>
            <a:r>
              <a:rPr lang="pt-BR" sz="2400" dirty="0"/>
              <a:t>. Ele detalha as </a:t>
            </a:r>
            <a:r>
              <a:rPr lang="pt-BR" sz="2400" b="1" dirty="0"/>
              <a:t>ações</a:t>
            </a:r>
            <a:r>
              <a:rPr lang="pt-BR" sz="2400" dirty="0"/>
              <a:t> que o </a:t>
            </a:r>
            <a:r>
              <a:rPr lang="pt-BR" sz="2400" b="1" dirty="0"/>
              <a:t>sistema realiza em resposta a estímulos externos</a:t>
            </a:r>
            <a:r>
              <a:rPr lang="pt-BR" sz="2400" dirty="0"/>
              <a:t>, normalmente representados por atores. O caso de uso também descreve as condições </a:t>
            </a:r>
            <a:r>
              <a:rPr lang="pt-BR" sz="2400" dirty="0" err="1"/>
              <a:t>pré</a:t>
            </a:r>
            <a:r>
              <a:rPr lang="pt-BR" sz="2400" dirty="0"/>
              <a:t> e pós-condição para cada ação. Em resumo, </a:t>
            </a:r>
            <a:r>
              <a:rPr lang="pt-BR" sz="2400" b="1" dirty="0"/>
              <a:t>ele ajuda a entender como o sistema funciona em um nível mais alto</a:t>
            </a:r>
            <a:r>
              <a:rPr lang="pt-BR" sz="2400" dirty="0"/>
              <a:t>, sem entrar em detalhes de implementação.</a:t>
            </a:r>
            <a:endParaRPr lang="pt-BR" sz="2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01306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596D2A7-99D2-4E7B-81E8-45B417B73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21" y="1916832"/>
            <a:ext cx="6683158" cy="3578202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4AC9A31D-EE12-4F1E-9754-A12F2A060D11}"/>
              </a:ext>
            </a:extLst>
          </p:cNvPr>
          <p:cNvSpPr/>
          <p:nvPr/>
        </p:nvSpPr>
        <p:spPr>
          <a:xfrm>
            <a:off x="1187624" y="1547500"/>
            <a:ext cx="67259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latin typeface="Arial" panose="020B0604020202020204" pitchFamily="34" charset="0"/>
              </a:rPr>
              <a:t>Tabela 1 – Responsabilidades de cada Ator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097858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6AA569A-EDA0-136C-AC14-CB7497A5B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955" y="528421"/>
            <a:ext cx="84249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200" b="1" dirty="0">
                <a:solidFill>
                  <a:srgbClr val="002060"/>
                </a:solidFill>
                <a:latin typeface="Titillium Web" panose="00000500000000000000" pitchFamily="2" charset="0"/>
              </a:rPr>
              <a:t>Abreviações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8396EC-3F12-CC07-0944-A0777944AD1A}"/>
              </a:ext>
            </a:extLst>
          </p:cNvPr>
          <p:cNvSpPr txBox="1"/>
          <p:nvPr/>
        </p:nvSpPr>
        <p:spPr>
          <a:xfrm>
            <a:off x="703249" y="1113196"/>
            <a:ext cx="777686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200" dirty="0">
                <a:latin typeface="Arial" panose="020B0604020202020204" pitchFamily="34" charset="0"/>
              </a:rPr>
              <a:t>A área de </a:t>
            </a:r>
            <a:r>
              <a:rPr lang="pt-BR" sz="2200" b="1" dirty="0">
                <a:solidFill>
                  <a:srgbClr val="FF0000"/>
                </a:solidFill>
                <a:latin typeface="Arial" panose="020B0604020202020204" pitchFamily="34" charset="0"/>
              </a:rPr>
              <a:t>tecnologia</a:t>
            </a:r>
            <a:r>
              <a:rPr lang="pt-BR" sz="2200" dirty="0">
                <a:latin typeface="Arial" panose="020B0604020202020204" pitchFamily="34" charset="0"/>
              </a:rPr>
              <a:t> é </a:t>
            </a:r>
            <a:r>
              <a:rPr lang="pt-BR" sz="2200" b="1" dirty="0">
                <a:solidFill>
                  <a:srgbClr val="FF0000"/>
                </a:solidFill>
                <a:latin typeface="Arial" panose="020B0604020202020204" pitchFamily="34" charset="0"/>
              </a:rPr>
              <a:t>cheia</a:t>
            </a:r>
            <a:r>
              <a:rPr lang="pt-BR" sz="2200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pt-BR" sz="2200" dirty="0">
                <a:latin typeface="Arial" panose="020B0604020202020204" pitchFamily="34" charset="0"/>
              </a:rPr>
              <a:t>de</a:t>
            </a:r>
            <a:r>
              <a:rPr lang="pt-BR" sz="2200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pt-BR" sz="2200" b="1" dirty="0">
                <a:solidFill>
                  <a:srgbClr val="FF0000"/>
                </a:solidFill>
                <a:latin typeface="Arial" panose="020B0604020202020204" pitchFamily="34" charset="0"/>
              </a:rPr>
              <a:t>termos</a:t>
            </a:r>
            <a:r>
              <a:rPr lang="pt-BR" sz="2200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pt-BR" sz="2200" dirty="0">
                <a:latin typeface="Arial" panose="020B0604020202020204" pitchFamily="34" charset="0"/>
              </a:rPr>
              <a:t>e </a:t>
            </a:r>
            <a:r>
              <a:rPr lang="pt-BR" sz="2200" b="1" dirty="0">
                <a:solidFill>
                  <a:srgbClr val="FF0000"/>
                </a:solidFill>
                <a:latin typeface="Arial" panose="020B0604020202020204" pitchFamily="34" charset="0"/>
              </a:rPr>
              <a:t>siglas</a:t>
            </a:r>
            <a:r>
              <a:rPr lang="pt-BR" sz="2200" dirty="0">
                <a:latin typeface="Arial" panose="020B0604020202020204" pitchFamily="34" charset="0"/>
              </a:rPr>
              <a:t> que as </a:t>
            </a:r>
            <a:r>
              <a:rPr lang="pt-BR" sz="2200" b="1" dirty="0">
                <a:solidFill>
                  <a:srgbClr val="FF0000"/>
                </a:solidFill>
                <a:latin typeface="Arial" panose="020B0604020202020204" pitchFamily="34" charset="0"/>
              </a:rPr>
              <a:t>vezes confundem os usuários </a:t>
            </a:r>
            <a:r>
              <a:rPr lang="pt-BR" sz="2200" dirty="0">
                <a:latin typeface="Arial" panose="020B0604020202020204" pitchFamily="34" charset="0"/>
              </a:rPr>
              <a:t>e</a:t>
            </a:r>
            <a:r>
              <a:rPr lang="pt-BR" sz="2200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pt-BR" sz="2200" b="1" dirty="0">
                <a:solidFill>
                  <a:srgbClr val="FF0000"/>
                </a:solidFill>
                <a:latin typeface="Arial" panose="020B0604020202020204" pitchFamily="34" charset="0"/>
              </a:rPr>
              <a:t>até</a:t>
            </a:r>
            <a:r>
              <a:rPr lang="pt-BR" sz="2200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pt-BR" sz="2200" dirty="0">
                <a:latin typeface="Arial" panose="020B0604020202020204" pitchFamily="34" charset="0"/>
              </a:rPr>
              <a:t>os </a:t>
            </a:r>
            <a:r>
              <a:rPr lang="pt-BR" sz="2200" b="1" dirty="0">
                <a:solidFill>
                  <a:srgbClr val="FF0000"/>
                </a:solidFill>
                <a:latin typeface="Arial" panose="020B0604020202020204" pitchFamily="34" charset="0"/>
              </a:rPr>
              <a:t>profissionais com experiência </a:t>
            </a:r>
            <a:r>
              <a:rPr lang="pt-BR" sz="2200" dirty="0">
                <a:latin typeface="Arial" panose="020B0604020202020204" pitchFamily="34" charset="0"/>
              </a:rPr>
              <a:t>no assunto.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3C31819-A2C0-AA0D-09BB-4056DF7EF830}"/>
              </a:ext>
            </a:extLst>
          </p:cNvPr>
          <p:cNvSpPr txBox="1"/>
          <p:nvPr/>
        </p:nvSpPr>
        <p:spPr>
          <a:xfrm>
            <a:off x="717638" y="2251489"/>
            <a:ext cx="792088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200" b="1" dirty="0">
                <a:solidFill>
                  <a:srgbClr val="FF0000"/>
                </a:solidFill>
                <a:latin typeface="Arial" panose="020B0604020202020204" pitchFamily="34" charset="0"/>
              </a:rPr>
              <a:t>Geralmente</a:t>
            </a:r>
            <a:r>
              <a:rPr lang="pt-BR" sz="2200" dirty="0">
                <a:latin typeface="Arial" panose="020B0604020202020204" pitchFamily="34" charset="0"/>
              </a:rPr>
              <a:t> são formadas pelas </a:t>
            </a:r>
            <a:r>
              <a:rPr lang="pt-BR" sz="2200" b="1" dirty="0">
                <a:solidFill>
                  <a:srgbClr val="FF0000"/>
                </a:solidFill>
                <a:latin typeface="Arial" panose="020B0604020202020204" pitchFamily="34" charset="0"/>
              </a:rPr>
              <a:t>primeiras letras de cada palavra de uma expressão para tornar a escrita mais eficiente e rápida.</a:t>
            </a:r>
            <a:r>
              <a:rPr lang="pt-BR" sz="2200" b="1" dirty="0">
                <a:latin typeface="Arial" panose="020B0604020202020204" pitchFamily="34" charset="0"/>
              </a:rPr>
              <a:t> </a:t>
            </a:r>
            <a:r>
              <a:rPr lang="pt-BR" sz="2200" dirty="0">
                <a:latin typeface="Arial" panose="020B0604020202020204" pitchFamily="34" charset="0"/>
              </a:rPr>
              <a:t>Esse </a:t>
            </a:r>
            <a:r>
              <a:rPr lang="pt-BR" sz="2200" b="1" dirty="0">
                <a:solidFill>
                  <a:srgbClr val="FF0000"/>
                </a:solidFill>
                <a:latin typeface="Arial" panose="020B0604020202020204" pitchFamily="34" charset="0"/>
              </a:rPr>
              <a:t>método</a:t>
            </a:r>
            <a:r>
              <a:rPr lang="pt-BR" sz="2200" dirty="0">
                <a:latin typeface="Arial" panose="020B0604020202020204" pitchFamily="34" charset="0"/>
              </a:rPr>
              <a:t> é </a:t>
            </a:r>
            <a:r>
              <a:rPr lang="pt-BR" sz="2200" b="1" dirty="0">
                <a:solidFill>
                  <a:srgbClr val="FF0000"/>
                </a:solidFill>
                <a:latin typeface="Arial" panose="020B0604020202020204" pitchFamily="34" charset="0"/>
              </a:rPr>
              <a:t>conhecido</a:t>
            </a:r>
            <a:r>
              <a:rPr lang="pt-BR" sz="2200" dirty="0">
                <a:latin typeface="Arial" panose="020B0604020202020204" pitchFamily="34" charset="0"/>
              </a:rPr>
              <a:t> como </a:t>
            </a:r>
            <a:r>
              <a:rPr lang="pt-BR" sz="2200" b="1" dirty="0">
                <a:solidFill>
                  <a:srgbClr val="FF0000"/>
                </a:solidFill>
                <a:latin typeface="Arial" panose="020B0604020202020204" pitchFamily="34" charset="0"/>
              </a:rPr>
              <a:t>sigla</a:t>
            </a:r>
            <a:r>
              <a:rPr lang="pt-BR" sz="2200" dirty="0"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9A246A4-EB55-57B6-F167-1A230E36861F}"/>
              </a:ext>
            </a:extLst>
          </p:cNvPr>
          <p:cNvSpPr txBox="1"/>
          <p:nvPr/>
        </p:nvSpPr>
        <p:spPr>
          <a:xfrm>
            <a:off x="717638" y="3389782"/>
            <a:ext cx="792088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200" dirty="0">
                <a:latin typeface="Arial" panose="020B0604020202020204" pitchFamily="34" charset="0"/>
              </a:rPr>
              <a:t>Ao utilizar apenas as primeiras letras, é possível condensar a informação sem perder o significado da expressão original. </a:t>
            </a:r>
            <a:r>
              <a:rPr lang="pt-BR" sz="2200" b="1" dirty="0">
                <a:solidFill>
                  <a:srgbClr val="FF0000"/>
                </a:solidFill>
                <a:latin typeface="Arial" panose="020B0604020202020204" pitchFamily="34" charset="0"/>
              </a:rPr>
              <a:t>Isso facilita a comunicação escrita</a:t>
            </a:r>
            <a:r>
              <a:rPr lang="pt-BR" sz="2200" dirty="0">
                <a:solidFill>
                  <a:srgbClr val="FF0000"/>
                </a:solidFill>
                <a:latin typeface="Arial" panose="020B0604020202020204" pitchFamily="34" charset="0"/>
              </a:rPr>
              <a:t>, </a:t>
            </a:r>
            <a:r>
              <a:rPr lang="pt-BR" sz="2200" dirty="0">
                <a:latin typeface="Arial" panose="020B0604020202020204" pitchFamily="34" charset="0"/>
              </a:rPr>
              <a:t>especialmente em </a:t>
            </a:r>
            <a:r>
              <a:rPr lang="pt-BR" sz="2200" b="1" dirty="0">
                <a:solidFill>
                  <a:srgbClr val="FF0000"/>
                </a:solidFill>
                <a:latin typeface="Arial" panose="020B0604020202020204" pitchFamily="34" charset="0"/>
              </a:rPr>
              <a:t>contextos onde a brevidade é importante</a:t>
            </a:r>
            <a:r>
              <a:rPr lang="pt-BR" sz="2200" dirty="0">
                <a:latin typeface="Arial" panose="020B0604020202020204" pitchFamily="34" charset="0"/>
              </a:rPr>
              <a:t>, como em textos </a:t>
            </a:r>
            <a:r>
              <a:rPr lang="pt-BR" sz="2200" b="1" dirty="0">
                <a:solidFill>
                  <a:srgbClr val="FF0000"/>
                </a:solidFill>
                <a:latin typeface="Arial" panose="020B0604020202020204" pitchFamily="34" charset="0"/>
              </a:rPr>
              <a:t>técnicos, acadêmicos ou em comunicações formais. </a:t>
            </a:r>
            <a:r>
              <a:rPr lang="pt-BR" sz="2200" dirty="0">
                <a:latin typeface="Arial" panose="020B0604020202020204" pitchFamily="34" charset="0"/>
              </a:rPr>
              <a:t>Além disso, as siglas permitem que termos longos e complexos sejam facilmente reconhecidos e compreendidos por pessoas familiarizadas com o contexto em questão.</a:t>
            </a:r>
          </a:p>
        </p:txBody>
      </p:sp>
    </p:spTree>
    <p:extLst>
      <p:ext uri="{BB962C8B-B14F-4D97-AF65-F5344CB8AC3E}">
        <p14:creationId xmlns:p14="http://schemas.microsoft.com/office/powerpoint/2010/main" val="35428821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6EB94AC-65B8-B2E5-2E51-EF68C5FD68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4" t="13838" r="7989"/>
          <a:stretch/>
        </p:blipFill>
        <p:spPr>
          <a:xfrm>
            <a:off x="934963" y="980728"/>
            <a:ext cx="7274074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373268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10879B28-631C-23D0-C1F8-49EAD3B52132}"/>
              </a:ext>
            </a:extLst>
          </p:cNvPr>
          <p:cNvSpPr txBox="1"/>
          <p:nvPr/>
        </p:nvSpPr>
        <p:spPr>
          <a:xfrm>
            <a:off x="1030288" y="914600"/>
            <a:ext cx="457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dirty="0"/>
              <a:t>Sobre o curso: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D5E7902-BA1A-D6CC-88B6-8EB0F90C2DC7}"/>
              </a:ext>
            </a:extLst>
          </p:cNvPr>
          <p:cNvSpPr txBox="1"/>
          <p:nvPr/>
        </p:nvSpPr>
        <p:spPr>
          <a:xfrm>
            <a:off x="1043608" y="2386773"/>
            <a:ext cx="64807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b="1" dirty="0"/>
              <a:t>Dividido em 12 Unidades Curriculares -  </a:t>
            </a:r>
            <a:r>
              <a:rPr lang="pt-BR" sz="2200" dirty="0"/>
              <a:t>UC;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A19C059-799E-C88A-61A5-019EEC4CEDFD}"/>
              </a:ext>
            </a:extLst>
          </p:cNvPr>
          <p:cNvSpPr txBox="1"/>
          <p:nvPr/>
        </p:nvSpPr>
        <p:spPr>
          <a:xfrm>
            <a:off x="1043608" y="1966193"/>
            <a:ext cx="64807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b="1" dirty="0"/>
              <a:t>Carga Horária: </a:t>
            </a:r>
            <a:r>
              <a:rPr lang="pt-BR" sz="2200" dirty="0"/>
              <a:t>1.200 horas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64E7D13-D898-FF31-1D55-09198E650A03}"/>
              </a:ext>
            </a:extLst>
          </p:cNvPr>
          <p:cNvSpPr txBox="1"/>
          <p:nvPr/>
        </p:nvSpPr>
        <p:spPr>
          <a:xfrm>
            <a:off x="1051230" y="2852936"/>
            <a:ext cx="798526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/>
              <a:t>Analisar requisitos e funcionalidades da aplicação – 108h;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EB29F43-E9C2-CFE9-A4AB-BDA9498A5FE9}"/>
              </a:ext>
            </a:extLst>
          </p:cNvPr>
          <p:cNvSpPr txBox="1"/>
          <p:nvPr/>
        </p:nvSpPr>
        <p:spPr>
          <a:xfrm>
            <a:off x="1027344" y="3381964"/>
            <a:ext cx="811665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/>
              <a:t>Desenvolver algoritmos - 60h;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363D8DD-D4C2-1E86-4F63-56E3EA7FA63C}"/>
              </a:ext>
            </a:extLst>
          </p:cNvPr>
          <p:cNvSpPr txBox="1"/>
          <p:nvPr/>
        </p:nvSpPr>
        <p:spPr>
          <a:xfrm>
            <a:off x="1035985" y="4259341"/>
            <a:ext cx="784887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/>
              <a:t>Analisar programação estruturada e orientada a objetos-  48h;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35AA045-31E7-AB71-3AF8-25EA39EC89C9}"/>
              </a:ext>
            </a:extLst>
          </p:cNvPr>
          <p:cNvSpPr txBox="1"/>
          <p:nvPr/>
        </p:nvSpPr>
        <p:spPr>
          <a:xfrm>
            <a:off x="1019722" y="4740450"/>
            <a:ext cx="64807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/>
              <a:t>Desenvolver aplicações desktop -  140h;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1867BD5-150E-554E-19DB-5138CC52E926}"/>
              </a:ext>
            </a:extLst>
          </p:cNvPr>
          <p:cNvSpPr txBox="1"/>
          <p:nvPr/>
        </p:nvSpPr>
        <p:spPr>
          <a:xfrm>
            <a:off x="1043608" y="5249463"/>
            <a:ext cx="64807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/>
              <a:t>Criar e manter Banco de Dados -  108h;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A40244D-CF7B-2C5B-D071-FC6722C70BE8}"/>
              </a:ext>
            </a:extLst>
          </p:cNvPr>
          <p:cNvSpPr txBox="1"/>
          <p:nvPr/>
        </p:nvSpPr>
        <p:spPr>
          <a:xfrm>
            <a:off x="1027344" y="5700650"/>
            <a:ext cx="64807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/>
              <a:t>Desenvolver aplicações web -  140h;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9CB3B7F-C76A-11EA-5043-891B86351008}"/>
              </a:ext>
            </a:extLst>
          </p:cNvPr>
          <p:cNvSpPr txBox="1"/>
          <p:nvPr/>
        </p:nvSpPr>
        <p:spPr>
          <a:xfrm>
            <a:off x="1015997" y="3821164"/>
            <a:ext cx="811665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/>
              <a:t>Auxiliar na Gestão de Projetos de Tecnologia da Informação-  108h;</a:t>
            </a:r>
          </a:p>
        </p:txBody>
      </p:sp>
    </p:spTree>
    <p:extLst>
      <p:ext uri="{BB962C8B-B14F-4D97-AF65-F5344CB8AC3E}">
        <p14:creationId xmlns:p14="http://schemas.microsoft.com/office/powerpoint/2010/main" val="387065829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9939B09-7658-49C7-BA4C-6977D7F679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16" b="19117"/>
          <a:stretch/>
        </p:blipFill>
        <p:spPr>
          <a:xfrm>
            <a:off x="107504" y="1844824"/>
            <a:ext cx="8668430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451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6AA569A-EDA0-136C-AC14-CB7497A5B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692696"/>
            <a:ext cx="84249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200" b="1" dirty="0">
                <a:solidFill>
                  <a:srgbClr val="002060"/>
                </a:solidFill>
                <a:latin typeface="Titillium Web" panose="00000500000000000000" pitchFamily="2" charset="0"/>
              </a:rPr>
              <a:t>Requisitos Funcionais (RF)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51610BA-5DF3-3342-DED0-3F6D628FB0A9}"/>
              </a:ext>
            </a:extLst>
          </p:cNvPr>
          <p:cNvSpPr txBox="1"/>
          <p:nvPr/>
        </p:nvSpPr>
        <p:spPr>
          <a:xfrm>
            <a:off x="586066" y="1412776"/>
            <a:ext cx="789986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1" dirty="0"/>
              <a:t>Os requisitos funcionais são as instruções que definem o que essa máquina deve fazer. 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No </a:t>
            </a:r>
            <a:r>
              <a:rPr lang="pt-BR" sz="2400" b="1" dirty="0">
                <a:solidFill>
                  <a:srgbClr val="FF0000"/>
                </a:solidFill>
              </a:rPr>
              <a:t>contexto</a:t>
            </a:r>
            <a:r>
              <a:rPr lang="pt-BR" sz="2400" dirty="0"/>
              <a:t> de um </a:t>
            </a:r>
            <a:r>
              <a:rPr lang="pt-BR" sz="2400" b="1" dirty="0">
                <a:solidFill>
                  <a:srgbClr val="FF0000"/>
                </a:solidFill>
              </a:rPr>
              <a:t>software</a:t>
            </a:r>
            <a:r>
              <a:rPr lang="pt-BR" sz="2400" dirty="0"/>
              <a:t>, eles </a:t>
            </a:r>
            <a:r>
              <a:rPr lang="pt-BR" sz="2400" b="1" dirty="0">
                <a:solidFill>
                  <a:srgbClr val="FF0000"/>
                </a:solidFill>
              </a:rPr>
              <a:t>delineiam</a:t>
            </a:r>
            <a:r>
              <a:rPr lang="pt-BR" sz="2400" dirty="0"/>
              <a:t> as </a:t>
            </a:r>
            <a:r>
              <a:rPr lang="pt-BR" sz="2400" b="1" dirty="0">
                <a:solidFill>
                  <a:srgbClr val="FF0000"/>
                </a:solidFill>
              </a:rPr>
              <a:t>ações</a:t>
            </a:r>
            <a:r>
              <a:rPr lang="pt-BR" sz="2400" dirty="0">
                <a:solidFill>
                  <a:srgbClr val="FF0000"/>
                </a:solidFill>
              </a:rPr>
              <a:t> </a:t>
            </a:r>
            <a:r>
              <a:rPr lang="pt-BR" sz="2400" b="1" dirty="0">
                <a:solidFill>
                  <a:srgbClr val="FF0000"/>
                </a:solidFill>
              </a:rPr>
              <a:t>específicas</a:t>
            </a:r>
            <a:r>
              <a:rPr lang="pt-BR" sz="2400" dirty="0">
                <a:solidFill>
                  <a:srgbClr val="FF0000"/>
                </a:solidFill>
              </a:rPr>
              <a:t> </a:t>
            </a:r>
            <a:r>
              <a:rPr lang="pt-BR" sz="2400" dirty="0"/>
              <a:t>que o </a:t>
            </a:r>
            <a:r>
              <a:rPr lang="pt-BR" sz="2400" b="1" dirty="0">
                <a:solidFill>
                  <a:srgbClr val="FF0000"/>
                </a:solidFill>
              </a:rPr>
              <a:t>sistema</a:t>
            </a:r>
            <a:r>
              <a:rPr lang="pt-BR" sz="2400" dirty="0">
                <a:solidFill>
                  <a:srgbClr val="FF0000"/>
                </a:solidFill>
              </a:rPr>
              <a:t> </a:t>
            </a:r>
            <a:r>
              <a:rPr lang="pt-BR" sz="2400" b="1" dirty="0">
                <a:solidFill>
                  <a:srgbClr val="FF0000"/>
                </a:solidFill>
              </a:rPr>
              <a:t>deve ser capaz de executar para satisfazer as necessidades dos usuários.</a:t>
            </a:r>
          </a:p>
          <a:p>
            <a:pPr algn="just"/>
            <a:endParaRPr lang="pt-BR" sz="2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319F305-F649-0E15-EB7E-4EA07E5D6A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64" t="29611" r="56449" b="19218"/>
          <a:stretch/>
        </p:blipFill>
        <p:spPr>
          <a:xfrm>
            <a:off x="3059832" y="3909004"/>
            <a:ext cx="2690337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0141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6AA569A-EDA0-136C-AC14-CB7497A5B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532" y="1124744"/>
            <a:ext cx="84249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200" b="1" dirty="0">
                <a:solidFill>
                  <a:srgbClr val="002060"/>
                </a:solidFill>
                <a:latin typeface="Titillium Web" panose="00000500000000000000" pitchFamily="2" charset="0"/>
              </a:rPr>
              <a:t>Exemplo Prático: Aplicativo de Lista de Tarefas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4BA2419-364A-6760-FB08-FF60695F8585}"/>
              </a:ext>
            </a:extLst>
          </p:cNvPr>
          <p:cNvSpPr txBox="1"/>
          <p:nvPr/>
        </p:nvSpPr>
        <p:spPr>
          <a:xfrm>
            <a:off x="622070" y="2132856"/>
            <a:ext cx="78998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dirty="0"/>
              <a:t>• </a:t>
            </a:r>
            <a:r>
              <a:rPr lang="pt-BR" sz="2400" b="1" dirty="0"/>
              <a:t>Permitir que </a:t>
            </a:r>
            <a:r>
              <a:rPr lang="pt-BR" sz="2400" dirty="0"/>
              <a:t>o </a:t>
            </a:r>
            <a:r>
              <a:rPr lang="pt-BR" sz="2400" b="1" dirty="0"/>
              <a:t>usuário</a:t>
            </a:r>
            <a:r>
              <a:rPr lang="pt-BR" sz="2400" dirty="0"/>
              <a:t> </a:t>
            </a:r>
            <a:r>
              <a:rPr lang="pt-BR" sz="2400" b="1" dirty="0"/>
              <a:t>crie</a:t>
            </a:r>
            <a:r>
              <a:rPr lang="pt-BR" sz="2400" dirty="0"/>
              <a:t> </a:t>
            </a:r>
            <a:r>
              <a:rPr lang="pt-BR" sz="2400" b="1" dirty="0"/>
              <a:t>uma nova tarefa;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91B218E-2360-280A-676B-CE8B160D0E0C}"/>
              </a:ext>
            </a:extLst>
          </p:cNvPr>
          <p:cNvSpPr txBox="1"/>
          <p:nvPr/>
        </p:nvSpPr>
        <p:spPr>
          <a:xfrm>
            <a:off x="622070" y="2631073"/>
            <a:ext cx="78998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1" dirty="0"/>
              <a:t>• Oferecer a opção </a:t>
            </a:r>
            <a:r>
              <a:rPr lang="pt-BR" sz="2400" dirty="0"/>
              <a:t>de </a:t>
            </a:r>
            <a:r>
              <a:rPr lang="pt-BR" sz="2400" b="1" dirty="0"/>
              <a:t>marcar uma tarefa</a:t>
            </a:r>
            <a:r>
              <a:rPr lang="pt-BR" sz="2400" dirty="0"/>
              <a:t> </a:t>
            </a:r>
            <a:r>
              <a:rPr lang="pt-BR" sz="2400" b="1" dirty="0"/>
              <a:t>como concluída;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B94C3CE-DF25-314A-6D5F-22B819AFD2F9}"/>
              </a:ext>
            </a:extLst>
          </p:cNvPr>
          <p:cNvSpPr txBox="1"/>
          <p:nvPr/>
        </p:nvSpPr>
        <p:spPr>
          <a:xfrm>
            <a:off x="622070" y="3108330"/>
            <a:ext cx="78998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dirty="0"/>
              <a:t>• </a:t>
            </a:r>
            <a:r>
              <a:rPr lang="pt-BR" sz="2400" b="1" dirty="0"/>
              <a:t>Proporcionar um meio</a:t>
            </a:r>
            <a:r>
              <a:rPr lang="pt-BR" sz="2400" dirty="0"/>
              <a:t> de </a:t>
            </a:r>
            <a:r>
              <a:rPr lang="pt-BR" sz="2400" b="1" dirty="0"/>
              <a:t>excluir tarefas;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E7B6F6B-20CA-F0C2-2783-C5A4DD7EF5E5}"/>
              </a:ext>
            </a:extLst>
          </p:cNvPr>
          <p:cNvSpPr txBox="1"/>
          <p:nvPr/>
        </p:nvSpPr>
        <p:spPr>
          <a:xfrm>
            <a:off x="626231" y="3626707"/>
            <a:ext cx="78998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dirty="0"/>
              <a:t>• </a:t>
            </a:r>
            <a:r>
              <a:rPr lang="pt-BR" sz="2400" b="1" dirty="0"/>
              <a:t>Facilitar</a:t>
            </a:r>
            <a:r>
              <a:rPr lang="pt-BR" sz="2400" dirty="0"/>
              <a:t> a </a:t>
            </a:r>
            <a:r>
              <a:rPr lang="pt-BR" sz="2400" b="1" dirty="0"/>
              <a:t>edição</a:t>
            </a:r>
            <a:r>
              <a:rPr lang="pt-BR" sz="2400" dirty="0"/>
              <a:t> de </a:t>
            </a:r>
            <a:r>
              <a:rPr lang="pt-BR" sz="2400" b="1" dirty="0"/>
              <a:t>tarefas</a:t>
            </a:r>
            <a:r>
              <a:rPr lang="pt-BR" sz="2400" dirty="0"/>
              <a:t> </a:t>
            </a:r>
            <a:r>
              <a:rPr lang="pt-BR" sz="2400" b="1" dirty="0"/>
              <a:t>já criadas</a:t>
            </a:r>
            <a:r>
              <a:rPr lang="pt-BR" sz="2400" dirty="0"/>
              <a:t>. um </a:t>
            </a:r>
            <a:r>
              <a:rPr lang="pt-BR" sz="2400" b="1" dirty="0"/>
              <a:t>meio</a:t>
            </a:r>
            <a:r>
              <a:rPr lang="pt-BR" sz="2400" dirty="0"/>
              <a:t> de </a:t>
            </a:r>
            <a:r>
              <a:rPr lang="pt-BR" sz="2400" b="1" dirty="0"/>
              <a:t>excluir tarefas;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7E000D3-3A47-583A-2DAD-C515362DAA2F}"/>
              </a:ext>
            </a:extLst>
          </p:cNvPr>
          <p:cNvSpPr txBox="1"/>
          <p:nvPr/>
        </p:nvSpPr>
        <p:spPr>
          <a:xfrm>
            <a:off x="622070" y="4975039"/>
            <a:ext cx="78998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1" dirty="0">
                <a:solidFill>
                  <a:srgbClr val="FF0000"/>
                </a:solidFill>
              </a:rPr>
              <a:t>Essas são as tarefas essenciais que definem o funcionamento do aplicativo.</a:t>
            </a:r>
            <a:endParaRPr lang="pt-BR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7216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6AA569A-EDA0-136C-AC14-CB7497A5B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532" y="980728"/>
            <a:ext cx="84249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200" b="1" dirty="0">
                <a:solidFill>
                  <a:srgbClr val="002060"/>
                </a:solidFill>
                <a:latin typeface="Titillium Web" panose="00000500000000000000" pitchFamily="2" charset="0"/>
              </a:rPr>
              <a:t>E O Que São Requisitos Não Funcionais (RNF)?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51610BA-5DF3-3342-DED0-3F6D628FB0A9}"/>
              </a:ext>
            </a:extLst>
          </p:cNvPr>
          <p:cNvSpPr txBox="1"/>
          <p:nvPr/>
        </p:nvSpPr>
        <p:spPr>
          <a:xfrm>
            <a:off x="470651" y="1628800"/>
            <a:ext cx="78998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dirty="0"/>
              <a:t>Enquanto os </a:t>
            </a:r>
            <a:r>
              <a:rPr lang="pt-BR" sz="2400" b="1" dirty="0"/>
              <a:t>requisitos funcionais são as ações</a:t>
            </a:r>
            <a:r>
              <a:rPr lang="pt-BR" sz="2400" dirty="0"/>
              <a:t>, os requisitos não funcionais </a:t>
            </a:r>
            <a:r>
              <a:rPr lang="pt-BR" sz="2400" b="1" dirty="0">
                <a:solidFill>
                  <a:srgbClr val="FF0000"/>
                </a:solidFill>
              </a:rPr>
              <a:t>caracterizam como essas ações serão realizadas.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641D3C-A4B1-0BB6-B1B0-F8A0192ED06B}"/>
              </a:ext>
            </a:extLst>
          </p:cNvPr>
          <p:cNvSpPr txBox="1"/>
          <p:nvPr/>
        </p:nvSpPr>
        <p:spPr>
          <a:xfrm>
            <a:off x="443655" y="2828543"/>
            <a:ext cx="78998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dirty="0"/>
              <a:t>Eles </a:t>
            </a:r>
            <a:r>
              <a:rPr lang="pt-BR" sz="2400" b="1" dirty="0">
                <a:solidFill>
                  <a:srgbClr val="FF0000"/>
                </a:solidFill>
              </a:rPr>
              <a:t>são</a:t>
            </a:r>
            <a:r>
              <a:rPr lang="pt-BR" sz="2400" dirty="0"/>
              <a:t> os </a:t>
            </a:r>
            <a:r>
              <a:rPr lang="pt-BR" sz="2400" b="1" dirty="0">
                <a:solidFill>
                  <a:srgbClr val="FF0000"/>
                </a:solidFill>
              </a:rPr>
              <a:t>atributos</a:t>
            </a:r>
            <a:r>
              <a:rPr lang="pt-BR" sz="2400" dirty="0"/>
              <a:t> de </a:t>
            </a:r>
            <a:r>
              <a:rPr lang="pt-BR" sz="2400" b="1" dirty="0">
                <a:solidFill>
                  <a:srgbClr val="FF0000"/>
                </a:solidFill>
              </a:rPr>
              <a:t>qualidade</a:t>
            </a:r>
            <a:r>
              <a:rPr lang="pt-BR" sz="2400" dirty="0"/>
              <a:t> que </a:t>
            </a:r>
            <a:r>
              <a:rPr lang="pt-BR" sz="2400" b="1" dirty="0">
                <a:solidFill>
                  <a:srgbClr val="FF0000"/>
                </a:solidFill>
              </a:rPr>
              <a:t>determinam</a:t>
            </a:r>
            <a:r>
              <a:rPr lang="pt-BR" sz="2400" dirty="0"/>
              <a:t> a </a:t>
            </a:r>
            <a:r>
              <a:rPr lang="pt-BR" sz="2400" b="1" dirty="0">
                <a:solidFill>
                  <a:srgbClr val="FF0000"/>
                </a:solidFill>
              </a:rPr>
              <a:t>eficiência</a:t>
            </a:r>
            <a:r>
              <a:rPr lang="pt-BR" sz="2400" dirty="0">
                <a:solidFill>
                  <a:srgbClr val="FF0000"/>
                </a:solidFill>
              </a:rPr>
              <a:t>, a </a:t>
            </a:r>
            <a:r>
              <a:rPr lang="pt-BR" sz="2400" b="1" dirty="0">
                <a:solidFill>
                  <a:srgbClr val="FF0000"/>
                </a:solidFill>
              </a:rPr>
              <a:t>usabilidade</a:t>
            </a:r>
            <a:r>
              <a:rPr lang="pt-BR" sz="2400" dirty="0"/>
              <a:t> e a </a:t>
            </a:r>
            <a:r>
              <a:rPr lang="pt-BR" sz="2400" b="1" dirty="0">
                <a:solidFill>
                  <a:srgbClr val="FF0000"/>
                </a:solidFill>
              </a:rPr>
              <a:t>robustez</a:t>
            </a:r>
            <a:r>
              <a:rPr lang="pt-BR" sz="2400" dirty="0"/>
              <a:t> do </a:t>
            </a:r>
            <a:r>
              <a:rPr lang="pt-BR" sz="2400" b="1" dirty="0">
                <a:solidFill>
                  <a:srgbClr val="FF0000"/>
                </a:solidFill>
              </a:rPr>
              <a:t>software</a:t>
            </a:r>
            <a:r>
              <a:rPr lang="pt-BR" sz="2400" dirty="0"/>
              <a:t>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9FCAFD2-D960-1E23-7CCB-63FFC2D083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377" t="29611" r="12236" b="19218"/>
          <a:stretch/>
        </p:blipFill>
        <p:spPr>
          <a:xfrm>
            <a:off x="3075412" y="3806456"/>
            <a:ext cx="2690337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589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FA641D3C-A4B1-0BB6-B1B0-F8A0192ED06B}"/>
              </a:ext>
            </a:extLst>
          </p:cNvPr>
          <p:cNvSpPr txBox="1"/>
          <p:nvPr/>
        </p:nvSpPr>
        <p:spPr>
          <a:xfrm>
            <a:off x="539552" y="2060848"/>
            <a:ext cx="78998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dirty="0">
                <a:solidFill>
                  <a:srgbClr val="FF0000"/>
                </a:solidFill>
              </a:rPr>
              <a:t>•</a:t>
            </a:r>
            <a:r>
              <a:rPr lang="pt-BR" sz="2400" dirty="0"/>
              <a:t> </a:t>
            </a:r>
            <a:r>
              <a:rPr lang="pt-BR" sz="2400" b="1" dirty="0">
                <a:solidFill>
                  <a:srgbClr val="FF0000"/>
                </a:solidFill>
              </a:rPr>
              <a:t>Tempo de resposta: </a:t>
            </a:r>
            <a:r>
              <a:rPr lang="pt-BR" sz="2400" dirty="0"/>
              <a:t>O aplicativo deve responder a todas as interações dentro de 2 segundos;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727F35C-05AA-00C4-B29F-3198BCA2F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532" y="1081706"/>
            <a:ext cx="84249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200" b="1" dirty="0">
                <a:solidFill>
                  <a:srgbClr val="002060"/>
                </a:solidFill>
                <a:latin typeface="Titillium Web" panose="00000500000000000000" pitchFamily="2" charset="0"/>
              </a:rPr>
              <a:t>Exemplo Prático: Aplicativo de Lista de Tarefas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E7D719C-0E3C-B200-4DAE-3E8AF93E11BE}"/>
              </a:ext>
            </a:extLst>
          </p:cNvPr>
          <p:cNvSpPr txBox="1"/>
          <p:nvPr/>
        </p:nvSpPr>
        <p:spPr>
          <a:xfrm>
            <a:off x="539552" y="2912449"/>
            <a:ext cx="78998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dirty="0">
                <a:solidFill>
                  <a:srgbClr val="FF0000"/>
                </a:solidFill>
              </a:rPr>
              <a:t>• </a:t>
            </a:r>
            <a:r>
              <a:rPr lang="pt-BR" sz="2400" b="1" dirty="0">
                <a:solidFill>
                  <a:srgbClr val="FF0000"/>
                </a:solidFill>
              </a:rPr>
              <a:t>Usabilidade: </a:t>
            </a:r>
            <a:r>
              <a:rPr lang="pt-BR" sz="2400" dirty="0"/>
              <a:t>Deve ser intuitivo, permitindo que o usuário o utilize sem treinamento prévio;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324F93A-AC22-76F6-6A93-C60E0B18269E}"/>
              </a:ext>
            </a:extLst>
          </p:cNvPr>
          <p:cNvSpPr txBox="1"/>
          <p:nvPr/>
        </p:nvSpPr>
        <p:spPr>
          <a:xfrm>
            <a:off x="539552" y="3722842"/>
            <a:ext cx="78998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dirty="0">
                <a:solidFill>
                  <a:srgbClr val="FF0000"/>
                </a:solidFill>
              </a:rPr>
              <a:t>• </a:t>
            </a:r>
            <a:r>
              <a:rPr lang="pt-BR" sz="2400" b="1" dirty="0">
                <a:solidFill>
                  <a:srgbClr val="FF0000"/>
                </a:solidFill>
              </a:rPr>
              <a:t>Segurança: </a:t>
            </a:r>
            <a:r>
              <a:rPr lang="pt-BR" sz="2400" dirty="0"/>
              <a:t>Os dados dos usuários devem ser armazenados e transmitidos de forma segura;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A2E97DE-191C-F290-E65C-EB090F64A704}"/>
              </a:ext>
            </a:extLst>
          </p:cNvPr>
          <p:cNvSpPr txBox="1"/>
          <p:nvPr/>
        </p:nvSpPr>
        <p:spPr>
          <a:xfrm>
            <a:off x="539552" y="4537637"/>
            <a:ext cx="78998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dirty="0">
                <a:solidFill>
                  <a:srgbClr val="FF0000"/>
                </a:solidFill>
              </a:rPr>
              <a:t>• </a:t>
            </a:r>
            <a:r>
              <a:rPr lang="pt-BR" sz="2400" b="1" dirty="0">
                <a:solidFill>
                  <a:srgbClr val="FF0000"/>
                </a:solidFill>
              </a:rPr>
              <a:t>Disponibilidade: </a:t>
            </a:r>
            <a:r>
              <a:rPr lang="pt-BR" sz="2400" dirty="0"/>
              <a:t>O aplicativo deve estar acessível para uso 99,9% do tempo.</a:t>
            </a:r>
          </a:p>
        </p:txBody>
      </p:sp>
    </p:spTree>
    <p:extLst>
      <p:ext uri="{BB962C8B-B14F-4D97-AF65-F5344CB8AC3E}">
        <p14:creationId xmlns:p14="http://schemas.microsoft.com/office/powerpoint/2010/main" val="293340098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5" grpId="0"/>
      <p:bldP spid="7" grpId="0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51610BA-5DF3-3342-DED0-3F6D628FB0A9}"/>
              </a:ext>
            </a:extLst>
          </p:cNvPr>
          <p:cNvSpPr txBox="1"/>
          <p:nvPr/>
        </p:nvSpPr>
        <p:spPr>
          <a:xfrm>
            <a:off x="467544" y="908720"/>
            <a:ext cx="78998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dirty="0"/>
              <a:t>Esses </a:t>
            </a:r>
            <a:r>
              <a:rPr lang="pt-BR" sz="2400" b="1" dirty="0">
                <a:solidFill>
                  <a:srgbClr val="FF0000"/>
                </a:solidFill>
              </a:rPr>
              <a:t>parâmetros garantem que o aplicativo não apenas funcione</a:t>
            </a:r>
            <a:r>
              <a:rPr lang="pt-BR" sz="2400" dirty="0"/>
              <a:t>, mas que </a:t>
            </a:r>
            <a:r>
              <a:rPr lang="pt-BR" sz="2400" b="1" dirty="0">
                <a:solidFill>
                  <a:srgbClr val="FF0000"/>
                </a:solidFill>
              </a:rPr>
              <a:t>também ofereça uma experiência de qualidade ao usuário.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DAE2900-2032-4F9C-85ED-AD4A10FAA58F}"/>
              </a:ext>
            </a:extLst>
          </p:cNvPr>
          <p:cNvSpPr txBox="1"/>
          <p:nvPr/>
        </p:nvSpPr>
        <p:spPr>
          <a:xfrm>
            <a:off x="323528" y="2206238"/>
            <a:ext cx="78998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dirty="0"/>
              <a:t>- </a:t>
            </a:r>
            <a:r>
              <a:rPr lang="pt-BR" sz="2400" b="1" dirty="0"/>
              <a:t>A Importância da Integração Entre Funcional e Não Funcional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2E7C3BD-B56A-4423-B59C-4AC147814B3C}"/>
              </a:ext>
            </a:extLst>
          </p:cNvPr>
          <p:cNvSpPr txBox="1"/>
          <p:nvPr/>
        </p:nvSpPr>
        <p:spPr>
          <a:xfrm>
            <a:off x="323528" y="3087499"/>
            <a:ext cx="78998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1" dirty="0">
                <a:solidFill>
                  <a:srgbClr val="FF0000"/>
                </a:solidFill>
              </a:rPr>
              <a:t>Um software é mais que a soma de suas partes.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9058DFE-3EA9-4C35-8AF5-9EE1932265D5}"/>
              </a:ext>
            </a:extLst>
          </p:cNvPr>
          <p:cNvSpPr txBox="1"/>
          <p:nvPr/>
        </p:nvSpPr>
        <p:spPr>
          <a:xfrm>
            <a:off x="323528" y="3599429"/>
            <a:ext cx="78998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1" dirty="0">
                <a:solidFill>
                  <a:srgbClr val="FF0000"/>
                </a:solidFill>
              </a:rPr>
              <a:t>É vital integrar </a:t>
            </a:r>
            <a:r>
              <a:rPr lang="pt-BR" sz="2400" dirty="0"/>
              <a:t>os </a:t>
            </a:r>
            <a:r>
              <a:rPr lang="pt-BR" sz="2400" b="1" dirty="0">
                <a:solidFill>
                  <a:srgbClr val="FF0000"/>
                </a:solidFill>
              </a:rPr>
              <a:t>requisitos funcionai</a:t>
            </a:r>
            <a:r>
              <a:rPr lang="pt-BR" sz="2400" dirty="0"/>
              <a:t>s e </a:t>
            </a:r>
            <a:r>
              <a:rPr lang="pt-BR" sz="2400" b="1" dirty="0">
                <a:solidFill>
                  <a:srgbClr val="FF0000"/>
                </a:solidFill>
              </a:rPr>
              <a:t>não funcionais desde</a:t>
            </a:r>
            <a:r>
              <a:rPr lang="pt-BR" sz="2400" dirty="0"/>
              <a:t> o </a:t>
            </a:r>
            <a:r>
              <a:rPr lang="pt-BR" sz="2400" b="1" dirty="0">
                <a:solidFill>
                  <a:srgbClr val="FF0000"/>
                </a:solidFill>
              </a:rPr>
              <a:t>início do desenvolvimento.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8CDF92A-B9C7-438D-8710-CFAEFEEF3431}"/>
              </a:ext>
            </a:extLst>
          </p:cNvPr>
          <p:cNvSpPr txBox="1"/>
          <p:nvPr/>
        </p:nvSpPr>
        <p:spPr>
          <a:xfrm>
            <a:off x="358889" y="4449561"/>
            <a:ext cx="789986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Um aplicativo que realiza todas as suas funções</a:t>
            </a:r>
            <a:r>
              <a:rPr lang="pt-BR" sz="2400" dirty="0"/>
              <a:t>, mas </a:t>
            </a:r>
            <a:r>
              <a:rPr lang="pt-BR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falha em ser rápido e confiável</a:t>
            </a:r>
            <a:r>
              <a:rPr lang="pt-BR" sz="2400" dirty="0"/>
              <a:t>, é </a:t>
            </a:r>
            <a:r>
              <a:rPr lang="pt-BR" sz="2400" b="1" dirty="0">
                <a:solidFill>
                  <a:srgbClr val="00B050"/>
                </a:solidFill>
              </a:rPr>
              <a:t>tão problemático quanto um aplicativo </a:t>
            </a:r>
            <a:r>
              <a:rPr lang="pt-BR" sz="2400" dirty="0"/>
              <a:t>que </a:t>
            </a:r>
            <a:r>
              <a:rPr lang="pt-BR" sz="2400" b="1" dirty="0">
                <a:solidFill>
                  <a:srgbClr val="00B050"/>
                </a:solidFill>
              </a:rPr>
              <a:t>é eficiente e seguro</a:t>
            </a:r>
            <a:r>
              <a:rPr lang="pt-BR" sz="2400" dirty="0"/>
              <a:t>, </a:t>
            </a:r>
            <a:r>
              <a:rPr lang="pt-BR" sz="2400" b="1" dirty="0">
                <a:solidFill>
                  <a:srgbClr val="00B050"/>
                </a:solidFill>
              </a:rPr>
              <a:t>mas não realiza as tarefas necessárias.</a:t>
            </a:r>
          </a:p>
        </p:txBody>
      </p:sp>
    </p:spTree>
    <p:extLst>
      <p:ext uri="{BB962C8B-B14F-4D97-AF65-F5344CB8AC3E}">
        <p14:creationId xmlns:p14="http://schemas.microsoft.com/office/powerpoint/2010/main" val="13457873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51610BA-5DF3-3342-DED0-3F6D628FB0A9}"/>
              </a:ext>
            </a:extLst>
          </p:cNvPr>
          <p:cNvSpPr txBox="1"/>
          <p:nvPr/>
        </p:nvSpPr>
        <p:spPr>
          <a:xfrm>
            <a:off x="473142" y="980728"/>
            <a:ext cx="78998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1" dirty="0"/>
              <a:t>Priorizar requisitos é uma arte.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86AE860-8845-169A-8510-B3016A19F626}"/>
              </a:ext>
            </a:extLst>
          </p:cNvPr>
          <p:cNvSpPr txBox="1"/>
          <p:nvPr/>
        </p:nvSpPr>
        <p:spPr>
          <a:xfrm>
            <a:off x="439876" y="1628800"/>
            <a:ext cx="78998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dirty="0"/>
              <a:t>Ao começar, é </a:t>
            </a:r>
            <a:r>
              <a:rPr lang="pt-BR" sz="2400" b="1" dirty="0">
                <a:solidFill>
                  <a:srgbClr val="FF0000"/>
                </a:solidFill>
              </a:rPr>
              <a:t>importante focar primeiro no que seu software precisa fazer (requisitos funcionais) </a:t>
            </a:r>
            <a:r>
              <a:rPr lang="pt-BR" sz="2400" dirty="0"/>
              <a:t>e </a:t>
            </a:r>
            <a:r>
              <a:rPr lang="pt-BR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depois em como ele deve fazer (requisitos não funcionais)</a:t>
            </a:r>
            <a:r>
              <a:rPr lang="pt-BR" sz="2400" dirty="0"/>
              <a:t>.</a:t>
            </a:r>
          </a:p>
        </p:txBody>
      </p:sp>
      <p:pic>
        <p:nvPicPr>
          <p:cNvPr id="4100" name="Picture 4" descr="Sobre A Questão PNG , Pensando Clipart, Pensar, Pensamento Vilão Imagem PNG  e PSD Para Download Gratuito">
            <a:extLst>
              <a:ext uri="{FF2B5EF4-FFF2-40B4-BE49-F238E27FC236}">
                <a16:creationId xmlns:a16="http://schemas.microsoft.com/office/drawing/2014/main" id="{8EFEC189-4583-18A6-20A8-FBB4C4A2B8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6"/>
          <a:stretch/>
        </p:blipFill>
        <p:spPr bwMode="auto">
          <a:xfrm>
            <a:off x="2843808" y="3212976"/>
            <a:ext cx="3240360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55101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51610BA-5DF3-3342-DED0-3F6D628FB0A9}"/>
              </a:ext>
            </a:extLst>
          </p:cNvPr>
          <p:cNvSpPr txBox="1"/>
          <p:nvPr/>
        </p:nvSpPr>
        <p:spPr>
          <a:xfrm>
            <a:off x="467544" y="1412776"/>
            <a:ext cx="78998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Aqui estão algumas estratégias para acertar: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86AE860-8845-169A-8510-B3016A19F626}"/>
              </a:ext>
            </a:extLst>
          </p:cNvPr>
          <p:cNvSpPr txBox="1"/>
          <p:nvPr/>
        </p:nvSpPr>
        <p:spPr>
          <a:xfrm>
            <a:off x="467544" y="1883116"/>
            <a:ext cx="78998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dirty="0">
                <a:solidFill>
                  <a:srgbClr val="FF0000"/>
                </a:solidFill>
              </a:rPr>
              <a:t>• </a:t>
            </a:r>
            <a:r>
              <a:rPr lang="pt-BR" sz="2400" b="1" dirty="0">
                <a:solidFill>
                  <a:srgbClr val="FF0000"/>
                </a:solidFill>
              </a:rPr>
              <a:t>Entenda seu usuário: </a:t>
            </a:r>
            <a:r>
              <a:rPr lang="pt-BR" sz="2400" dirty="0"/>
              <a:t>Conheça profundamente quem irá usar seu aplicativo e o que eles precisam dele.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6050142-EBE5-1697-274C-E27F7001F0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532" y="828001"/>
            <a:ext cx="84249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200" b="1" dirty="0">
                <a:solidFill>
                  <a:srgbClr val="002060"/>
                </a:solidFill>
                <a:latin typeface="Arial" panose="020B0604020202020204" pitchFamily="34" charset="0"/>
              </a:rPr>
              <a:t>Como Definir Requisitos de Forma Eficaz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92294E6-C665-42DA-2053-64DEC4B9A50B}"/>
              </a:ext>
            </a:extLst>
          </p:cNvPr>
          <p:cNvSpPr txBox="1"/>
          <p:nvPr/>
        </p:nvSpPr>
        <p:spPr>
          <a:xfrm>
            <a:off x="490139" y="2714113"/>
            <a:ext cx="78998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dirty="0">
                <a:solidFill>
                  <a:srgbClr val="FF0000"/>
                </a:solidFill>
              </a:rPr>
              <a:t>• </a:t>
            </a:r>
            <a:r>
              <a:rPr lang="pt-BR" sz="2400" b="1" dirty="0">
                <a:solidFill>
                  <a:srgbClr val="FF0000"/>
                </a:solidFill>
              </a:rPr>
              <a:t>Priorize os requisitos: </a:t>
            </a:r>
            <a:r>
              <a:rPr lang="pt-BR" sz="2400" dirty="0"/>
              <a:t>Nem tudo precisa ser desenvolvido imediatamente. Foque no essencial primeiro.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AD3C28B-1BAF-7572-581B-703799CCBD34}"/>
              </a:ext>
            </a:extLst>
          </p:cNvPr>
          <p:cNvSpPr txBox="1"/>
          <p:nvPr/>
        </p:nvSpPr>
        <p:spPr>
          <a:xfrm>
            <a:off x="490139" y="3503528"/>
            <a:ext cx="78998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dirty="0">
                <a:solidFill>
                  <a:srgbClr val="FF0000"/>
                </a:solidFill>
              </a:rPr>
              <a:t>• </a:t>
            </a:r>
            <a:r>
              <a:rPr lang="pt-BR" sz="2400" b="1" dirty="0">
                <a:solidFill>
                  <a:srgbClr val="FF0000"/>
                </a:solidFill>
              </a:rPr>
              <a:t>Clareza é chave</a:t>
            </a:r>
            <a:r>
              <a:rPr lang="pt-BR" sz="2400" b="1" dirty="0"/>
              <a:t>: </a:t>
            </a:r>
            <a:r>
              <a:rPr lang="pt-BR" sz="2400" dirty="0"/>
              <a:t>Requisitos mal definidos podem levar a mal-entendidos e a um produto final inadequado.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1B0A560-D2E1-48E5-D491-640CAE362311}"/>
              </a:ext>
            </a:extLst>
          </p:cNvPr>
          <p:cNvSpPr txBox="1"/>
          <p:nvPr/>
        </p:nvSpPr>
        <p:spPr>
          <a:xfrm>
            <a:off x="490139" y="4292943"/>
            <a:ext cx="78998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dirty="0">
                <a:solidFill>
                  <a:srgbClr val="FF0000"/>
                </a:solidFill>
              </a:rPr>
              <a:t>• </a:t>
            </a:r>
            <a:r>
              <a:rPr lang="pt-BR" sz="2400" b="1" dirty="0">
                <a:solidFill>
                  <a:srgbClr val="FF0000"/>
                </a:solidFill>
              </a:rPr>
              <a:t>Esteja aberto a mudanças: </a:t>
            </a:r>
            <a:r>
              <a:rPr lang="pt-BR" sz="2400" dirty="0"/>
              <a:t>Requisitos podem evoluir à medida que você aprende mais sobre as necessidades dos usuários.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36D732D-C075-4742-8D93-BAB2F00783ED}"/>
              </a:ext>
            </a:extLst>
          </p:cNvPr>
          <p:cNvSpPr txBox="1"/>
          <p:nvPr/>
        </p:nvSpPr>
        <p:spPr>
          <a:xfrm>
            <a:off x="467544" y="5445224"/>
            <a:ext cx="78998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b="1" dirty="0">
                <a:solidFill>
                  <a:srgbClr val="FF0000"/>
                </a:solidFill>
              </a:rPr>
              <a:t>Dominar os conceitos de requisitos funcionais e não funcionais é essencial para qualquer aspirante a desenvolvedor de software.</a:t>
            </a:r>
          </a:p>
        </p:txBody>
      </p:sp>
    </p:spTree>
    <p:extLst>
      <p:ext uri="{BB962C8B-B14F-4D97-AF65-F5344CB8AC3E}">
        <p14:creationId xmlns:p14="http://schemas.microsoft.com/office/powerpoint/2010/main" val="362045646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/>
      <p:bldP spid="5" grpId="0"/>
      <p:bldP spid="6" grpId="0"/>
      <p:bldP spid="7" grpId="0"/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6AA569A-EDA0-136C-AC14-CB7497A5B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532" y="980728"/>
            <a:ext cx="84249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200" b="1" dirty="0">
                <a:solidFill>
                  <a:srgbClr val="002060"/>
                </a:solidFill>
                <a:latin typeface="Arial" panose="020B0604020202020204" pitchFamily="34" charset="0"/>
              </a:rPr>
              <a:t>Especificação dos Casos de Uso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51610BA-5DF3-3342-DED0-3F6D628FB0A9}"/>
              </a:ext>
            </a:extLst>
          </p:cNvPr>
          <p:cNvSpPr txBox="1"/>
          <p:nvPr/>
        </p:nvSpPr>
        <p:spPr>
          <a:xfrm>
            <a:off x="470651" y="1628800"/>
            <a:ext cx="789986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dirty="0"/>
              <a:t>É uma </a:t>
            </a:r>
            <a:r>
              <a:rPr lang="pt-BR" sz="2400" b="1" dirty="0">
                <a:solidFill>
                  <a:srgbClr val="FF0000"/>
                </a:solidFill>
              </a:rPr>
              <a:t>técnica de especificação </a:t>
            </a:r>
            <a:r>
              <a:rPr lang="pt-BR" sz="2400" dirty="0"/>
              <a:t>que </a:t>
            </a:r>
            <a:r>
              <a:rPr lang="pt-BR" sz="2400" b="1" dirty="0">
                <a:solidFill>
                  <a:srgbClr val="FF0000"/>
                </a:solidFill>
              </a:rPr>
              <a:t>descreve uma sequência de ações que o sistema</a:t>
            </a:r>
            <a:r>
              <a:rPr lang="pt-BR" sz="2400" dirty="0"/>
              <a:t> deve </a:t>
            </a:r>
            <a:r>
              <a:rPr lang="pt-BR" sz="2400" b="1" dirty="0">
                <a:solidFill>
                  <a:srgbClr val="FF0000"/>
                </a:solidFill>
              </a:rPr>
              <a:t>realizar para produzir uma resposta para um ator. </a:t>
            </a:r>
            <a:r>
              <a:rPr lang="pt-BR" sz="2400" dirty="0"/>
              <a:t>Na </a:t>
            </a:r>
            <a:r>
              <a:rPr lang="pt-BR" sz="2400" b="1" dirty="0">
                <a:solidFill>
                  <a:srgbClr val="0070C0"/>
                </a:solidFill>
              </a:rPr>
              <a:t>realidade</a:t>
            </a:r>
            <a:r>
              <a:rPr lang="pt-BR" sz="2400" dirty="0"/>
              <a:t>, tem-se </a:t>
            </a:r>
            <a:r>
              <a:rPr lang="pt-BR" sz="2400" b="1" dirty="0">
                <a:solidFill>
                  <a:srgbClr val="0070C0"/>
                </a:solidFill>
              </a:rPr>
              <a:t>uma sequência da interação </a:t>
            </a:r>
            <a:r>
              <a:rPr lang="pt-BR" sz="2400" dirty="0"/>
              <a:t>entre </a:t>
            </a:r>
            <a:r>
              <a:rPr lang="pt-BR" sz="2400" b="1" dirty="0">
                <a:solidFill>
                  <a:srgbClr val="0070C0"/>
                </a:solidFill>
              </a:rPr>
              <a:t>caso de uso e ator.</a:t>
            </a:r>
            <a:endParaRPr lang="pt-BR" sz="1200" b="1" dirty="0">
              <a:solidFill>
                <a:srgbClr val="0070C0"/>
              </a:solidFill>
            </a:endParaRPr>
          </a:p>
        </p:txBody>
      </p:sp>
      <p:pic>
        <p:nvPicPr>
          <p:cNvPr id="1028" name="Picture 4" descr="Bloco de notas e lápis - ícones de grátis">
            <a:extLst>
              <a:ext uri="{FF2B5EF4-FFF2-40B4-BE49-F238E27FC236}">
                <a16:creationId xmlns:a16="http://schemas.microsoft.com/office/drawing/2014/main" id="{8DA4F625-34EE-DBB6-4D01-E67D476C9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4290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2942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991BD52-366D-40F9-B454-8EEBD77AE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914400"/>
            <a:ext cx="593407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55001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4684CD5-AF75-D806-65C0-2526388F0979}"/>
              </a:ext>
            </a:extLst>
          </p:cNvPr>
          <p:cNvSpPr txBox="1"/>
          <p:nvPr/>
        </p:nvSpPr>
        <p:spPr>
          <a:xfrm>
            <a:off x="722218" y="1771921"/>
            <a:ext cx="799288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/>
              <a:t>Realizar operações de atualização e manutenção em aplicações desenvolvidas -  96h;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119F8FF-594F-E455-D540-9B66DE3F7139}"/>
              </a:ext>
            </a:extLst>
          </p:cNvPr>
          <p:cNvSpPr txBox="1"/>
          <p:nvPr/>
        </p:nvSpPr>
        <p:spPr>
          <a:xfrm>
            <a:off x="722218" y="2541362"/>
            <a:ext cx="799288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/>
              <a:t>Realizar testes nas aplicações desenvolvidas - 108h;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A26B6AD-C219-342D-D822-CFE3A63E4CC9}"/>
              </a:ext>
            </a:extLst>
          </p:cNvPr>
          <p:cNvSpPr txBox="1"/>
          <p:nvPr/>
        </p:nvSpPr>
        <p:spPr>
          <a:xfrm>
            <a:off x="755576" y="2985181"/>
            <a:ext cx="799288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/>
              <a:t>Realizar operações de suporte junto ao usuário - 84h;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B8700BB-DB50-FC7A-2CC0-7AE1EEDF3CBB}"/>
              </a:ext>
            </a:extLst>
          </p:cNvPr>
          <p:cNvSpPr txBox="1"/>
          <p:nvPr/>
        </p:nvSpPr>
        <p:spPr>
          <a:xfrm>
            <a:off x="755576" y="3429000"/>
            <a:ext cx="799288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/>
              <a:t>Projeto Integrador Desenvolvedor de aplicações - 60h;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8C40719-29C9-BF19-5CB7-7F85DA2226B1}"/>
              </a:ext>
            </a:extLst>
          </p:cNvPr>
          <p:cNvSpPr txBox="1"/>
          <p:nvPr/>
        </p:nvSpPr>
        <p:spPr>
          <a:xfrm>
            <a:off x="701329" y="1341034"/>
            <a:ext cx="64807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/>
              <a:t>Desenvolver aplicações mobile -  140h;</a:t>
            </a:r>
          </a:p>
        </p:txBody>
      </p:sp>
    </p:spTree>
    <p:extLst>
      <p:ext uri="{BB962C8B-B14F-4D97-AF65-F5344CB8AC3E}">
        <p14:creationId xmlns:p14="http://schemas.microsoft.com/office/powerpoint/2010/main" val="352999139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1FB952E-F4DC-4A02-A819-95ED7932D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84784"/>
            <a:ext cx="6866494" cy="3168352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0B2B632-4C35-407E-B30E-4C10796C9036}"/>
              </a:ext>
            </a:extLst>
          </p:cNvPr>
          <p:cNvSpPr/>
          <p:nvPr/>
        </p:nvSpPr>
        <p:spPr>
          <a:xfrm>
            <a:off x="827584" y="2348880"/>
            <a:ext cx="622338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UC2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52CC8CB-17A8-45B8-B57A-8B4382C91D75}"/>
              </a:ext>
            </a:extLst>
          </p:cNvPr>
          <p:cNvSpPr/>
          <p:nvPr/>
        </p:nvSpPr>
        <p:spPr>
          <a:xfrm>
            <a:off x="853318" y="4077072"/>
            <a:ext cx="622338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UC1</a:t>
            </a:r>
          </a:p>
        </p:txBody>
      </p:sp>
    </p:spTree>
    <p:extLst>
      <p:ext uri="{BB962C8B-B14F-4D97-AF65-F5344CB8AC3E}">
        <p14:creationId xmlns:p14="http://schemas.microsoft.com/office/powerpoint/2010/main" val="1978664720"/>
      </p:ext>
    </p:extLst>
  </p:cSld>
  <p:clrMapOvr>
    <a:masterClrMapping/>
  </p:clrMapOvr>
  <p:transition spd="med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764704"/>
            <a:ext cx="5256584" cy="529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3580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B5DB632-1ADB-FBE2-98DF-0DBC1CE8B8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532" y="607876"/>
            <a:ext cx="84249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200" b="1" dirty="0">
                <a:solidFill>
                  <a:srgbClr val="002060"/>
                </a:solidFill>
                <a:latin typeface="Arial" panose="020B0604020202020204" pitchFamily="34" charset="0"/>
              </a:rPr>
              <a:t>Fluxo de Alternativo (FA)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C2292EC-D3FC-ED14-4DA6-BE1C8A39FAB5}"/>
              </a:ext>
            </a:extLst>
          </p:cNvPr>
          <p:cNvSpPr txBox="1"/>
          <p:nvPr/>
        </p:nvSpPr>
        <p:spPr>
          <a:xfrm>
            <a:off x="575556" y="1186615"/>
            <a:ext cx="7992888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dirty="0"/>
              <a:t>Descrevem o que acontece </a:t>
            </a:r>
            <a:r>
              <a:rPr lang="pt-BR" sz="2400" b="1" dirty="0">
                <a:solidFill>
                  <a:srgbClr val="FF0000"/>
                </a:solidFill>
              </a:rPr>
              <a:t>quando o ator faz uma escolha alternativa</a:t>
            </a:r>
            <a:r>
              <a:rPr lang="pt-BR" sz="2400" dirty="0"/>
              <a:t>, diferente da descrita no fluxo principal, para alcançar seu objetivo: </a:t>
            </a:r>
          </a:p>
          <a:p>
            <a:pPr algn="just"/>
            <a:r>
              <a:rPr lang="pt-BR" sz="1600" b="1" dirty="0">
                <a:solidFill>
                  <a:schemeClr val="accent1">
                    <a:lumMod val="75000"/>
                  </a:schemeClr>
                </a:solidFill>
              </a:rPr>
              <a:t>✓Podem descrever escolhas exclusivas entre si. </a:t>
            </a:r>
          </a:p>
          <a:p>
            <a:pPr algn="just"/>
            <a:r>
              <a:rPr lang="pt-BR" sz="1600" b="1" dirty="0">
                <a:solidFill>
                  <a:schemeClr val="accent1">
                    <a:lumMod val="75000"/>
                  </a:schemeClr>
                </a:solidFill>
              </a:rPr>
              <a:t>✓ Pós-condição – estado que o sistema alcança após o caso de uso ter sido realizado. 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996952"/>
            <a:ext cx="4968552" cy="274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802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B5DB632-1ADB-FBE2-98DF-0DBC1CE8B8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532" y="607876"/>
            <a:ext cx="84249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200" b="1" dirty="0">
                <a:solidFill>
                  <a:srgbClr val="002060"/>
                </a:solidFill>
                <a:latin typeface="Arial" panose="020B0604020202020204" pitchFamily="34" charset="0"/>
              </a:rPr>
              <a:t>Fluxo de Execução (FE)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C2292EC-D3FC-ED14-4DA6-BE1C8A39FAB5}"/>
              </a:ext>
            </a:extLst>
          </p:cNvPr>
          <p:cNvSpPr txBox="1"/>
          <p:nvPr/>
        </p:nvSpPr>
        <p:spPr>
          <a:xfrm>
            <a:off x="575556" y="1186615"/>
            <a:ext cx="799288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1" dirty="0">
                <a:solidFill>
                  <a:srgbClr val="FF0000"/>
                </a:solidFill>
              </a:rPr>
              <a:t>A execução sempre começa no primeiro comando de um programa. </a:t>
            </a:r>
            <a:r>
              <a:rPr lang="pt-BR" sz="2400" dirty="0"/>
              <a:t>Os comandos são executados um a um, em ordem, de cima para baixo. A definição de funções não altera o fluxo de execução do programa, mas lembre-se que comandos dentro de uma função não são executados até que a função seja chamada.</a:t>
            </a:r>
            <a:endParaRPr lang="pt-BR"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3443833"/>
            <a:ext cx="4896544" cy="273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538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B5DB632-1ADB-FBE2-98DF-0DBC1CE8B8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532" y="607876"/>
            <a:ext cx="84249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200" b="1" dirty="0">
                <a:solidFill>
                  <a:srgbClr val="002060"/>
                </a:solidFill>
                <a:latin typeface="Arial" panose="020B0604020202020204" pitchFamily="34" charset="0"/>
              </a:rPr>
              <a:t>Glossário de Mensagens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C2292EC-D3FC-ED14-4DA6-BE1C8A39FAB5}"/>
              </a:ext>
            </a:extLst>
          </p:cNvPr>
          <p:cNvSpPr txBox="1"/>
          <p:nvPr/>
        </p:nvSpPr>
        <p:spPr>
          <a:xfrm>
            <a:off x="575556" y="1186615"/>
            <a:ext cx="799288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dirty="0"/>
              <a:t>É uma </a:t>
            </a:r>
            <a:r>
              <a:rPr lang="pt-BR" sz="2400" b="1" dirty="0">
                <a:solidFill>
                  <a:srgbClr val="FF0000"/>
                </a:solidFill>
              </a:rPr>
              <a:t>espécie de dicionário de palavras não tão conhecidas</a:t>
            </a:r>
            <a:r>
              <a:rPr lang="pt-BR" sz="2400" dirty="0"/>
              <a:t>, seja porque </a:t>
            </a:r>
            <a:r>
              <a:rPr lang="pt-BR" sz="2400" b="1" dirty="0">
                <a:solidFill>
                  <a:srgbClr val="0070C0"/>
                </a:solidFill>
              </a:rPr>
              <a:t>são palavras de uso técnico ou porque são palavras regionais e de outro idioma</a:t>
            </a:r>
            <a:r>
              <a:rPr lang="pt-BR" sz="2400" b="1" dirty="0"/>
              <a:t>. </a:t>
            </a:r>
            <a:r>
              <a:rPr lang="pt-BR" sz="2400" dirty="0"/>
              <a:t>Então, de forma geral, </a:t>
            </a:r>
            <a:r>
              <a:rPr lang="pt-BR" sz="2400" b="1" dirty="0">
                <a:solidFill>
                  <a:srgbClr val="FF0000"/>
                </a:solidFill>
              </a:rPr>
              <a:t>o glossário serve para explicar o significado de alguns termos que, por algum motivo, o leitor ou leitora pode não conhecer</a:t>
            </a:r>
            <a:r>
              <a:rPr lang="pt-BR" sz="2400" dirty="0"/>
              <a:t>. </a:t>
            </a:r>
          </a:p>
          <a:p>
            <a:pPr algn="just"/>
            <a:r>
              <a:rPr lang="pt-BR" sz="2400" dirty="0"/>
              <a:t>Segue o modelo: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79B52CE-9195-3F5B-5478-04002CC54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57"/>
          <a:stretch/>
        </p:blipFill>
        <p:spPr>
          <a:xfrm>
            <a:off x="2158998" y="3350753"/>
            <a:ext cx="4367495" cy="289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589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6AA569A-EDA0-136C-AC14-CB7497A5B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3" y="1041009"/>
            <a:ext cx="84249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200" b="1" dirty="0">
                <a:solidFill>
                  <a:srgbClr val="002060"/>
                </a:solidFill>
                <a:latin typeface="Titillium Web" panose="00000500000000000000" pitchFamily="2" charset="0"/>
              </a:rPr>
              <a:t>Metodologia </a:t>
            </a:r>
            <a:r>
              <a:rPr lang="pt-BR" altLang="pt-BR" sz="3200" b="1" dirty="0" err="1">
                <a:solidFill>
                  <a:srgbClr val="002060"/>
                </a:solidFill>
                <a:latin typeface="Titillium Web" panose="00000500000000000000" pitchFamily="2" charset="0"/>
              </a:rPr>
              <a:t>Squad</a:t>
            </a:r>
            <a:r>
              <a:rPr lang="pt-BR" altLang="pt-BR" sz="3200" b="1" dirty="0">
                <a:solidFill>
                  <a:srgbClr val="002060"/>
                </a:solidFill>
                <a:latin typeface="Titillium Web" panose="00000500000000000000" pitchFamily="2" charset="0"/>
              </a:rPr>
              <a:t> (Pendências)?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51610BA-5DF3-3342-DED0-3F6D628FB0A9}"/>
              </a:ext>
            </a:extLst>
          </p:cNvPr>
          <p:cNvSpPr txBox="1"/>
          <p:nvPr/>
        </p:nvSpPr>
        <p:spPr>
          <a:xfrm>
            <a:off x="704589" y="1772816"/>
            <a:ext cx="789986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1" dirty="0"/>
              <a:t>Consiste na formação de um time multidisciplinar que tenha um objetivo comum</a:t>
            </a:r>
            <a:r>
              <a:rPr lang="pt-BR" sz="2400" dirty="0"/>
              <a:t>. Em outras palavras, trata-se de reunir profissionais de áreas diferentes, com especialidades distintas para que, juntos, alcancem um mesmo propósito.</a:t>
            </a:r>
            <a:endParaRPr lang="pt-BR" sz="2200" b="1" dirty="0"/>
          </a:p>
        </p:txBody>
      </p:sp>
      <p:pic>
        <p:nvPicPr>
          <p:cNvPr id="1027" name="Picture 3" descr="Squad: o que é e como otimiza a produtividade">
            <a:extLst>
              <a:ext uri="{FF2B5EF4-FFF2-40B4-BE49-F238E27FC236}">
                <a16:creationId xmlns:a16="http://schemas.microsoft.com/office/drawing/2014/main" id="{4B96D65E-39A5-6E1E-B160-6AA5C6E4C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515525"/>
            <a:ext cx="4572000" cy="238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0625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6AA569A-EDA0-136C-AC14-CB7497A5B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3" y="1041009"/>
            <a:ext cx="84249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200" b="1" dirty="0">
                <a:solidFill>
                  <a:srgbClr val="002060"/>
                </a:solidFill>
                <a:latin typeface="Titillium Web" panose="00000500000000000000" pitchFamily="2" charset="0"/>
              </a:rPr>
              <a:t>Metodologia Scrum?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51610BA-5DF3-3342-DED0-3F6D628FB0A9}"/>
              </a:ext>
            </a:extLst>
          </p:cNvPr>
          <p:cNvSpPr txBox="1"/>
          <p:nvPr/>
        </p:nvSpPr>
        <p:spPr>
          <a:xfrm>
            <a:off x="704589" y="1772816"/>
            <a:ext cx="78998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dirty="0"/>
              <a:t>Uma </a:t>
            </a:r>
            <a:r>
              <a:rPr lang="pt-BR" sz="2400" b="1" dirty="0"/>
              <a:t>equipe</a:t>
            </a:r>
            <a:r>
              <a:rPr lang="pt-BR" sz="2400" dirty="0"/>
              <a:t> </a:t>
            </a:r>
            <a:r>
              <a:rPr lang="pt-BR" sz="2400" b="1" dirty="0"/>
              <a:t>de três a nove pessoas </a:t>
            </a:r>
            <a:r>
              <a:rPr lang="pt-BR" sz="2400" dirty="0"/>
              <a:t>em um </a:t>
            </a:r>
            <a:r>
              <a:rPr lang="pt-BR" sz="2400" b="1" dirty="0"/>
              <a:t>projeto</a:t>
            </a:r>
            <a:r>
              <a:rPr lang="pt-BR" sz="2400" dirty="0"/>
              <a:t> utilizando a </a:t>
            </a:r>
            <a:r>
              <a:rPr lang="pt-BR" sz="2400" b="1" dirty="0"/>
              <a:t>metodologia Scrum </a:t>
            </a:r>
            <a:r>
              <a:rPr lang="pt-BR" sz="2400" dirty="0"/>
              <a:t>desempenha papéis específicos e executa </a:t>
            </a:r>
            <a:r>
              <a:rPr lang="pt-BR" sz="2400" b="1" dirty="0"/>
              <a:t>atividades importantes </a:t>
            </a:r>
            <a:r>
              <a:rPr lang="pt-BR" sz="2400" dirty="0"/>
              <a:t>para o desenvolvimento do projeto de forma iterativa e incremental. Os </a:t>
            </a:r>
            <a:r>
              <a:rPr lang="pt-BR" sz="2400" b="1" dirty="0"/>
              <a:t>papéis principais</a:t>
            </a:r>
          </a:p>
          <a:p>
            <a:pPr algn="just"/>
            <a:r>
              <a:rPr lang="pt-BR" sz="2400" b="1" dirty="0"/>
              <a:t>dentro de uma equipe Scrum são:</a:t>
            </a:r>
            <a:endParaRPr lang="pt-BR" sz="2200" b="1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D144967-D296-ABA6-2CFE-F10A125BFF17}"/>
              </a:ext>
            </a:extLst>
          </p:cNvPr>
          <p:cNvSpPr txBox="1"/>
          <p:nvPr/>
        </p:nvSpPr>
        <p:spPr>
          <a:xfrm>
            <a:off x="704589" y="3858840"/>
            <a:ext cx="78998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1" dirty="0"/>
              <a:t>Scrum Master: </a:t>
            </a:r>
            <a:r>
              <a:rPr lang="pt-BR" sz="2400" dirty="0"/>
              <a:t>É responsável por facilitar o uso do </a:t>
            </a:r>
            <a:r>
              <a:rPr lang="pt-BR" sz="2400" b="1" dirty="0"/>
              <a:t>framework (estrutura)</a:t>
            </a:r>
            <a:r>
              <a:rPr lang="pt-BR" sz="2400" dirty="0"/>
              <a:t> Scrum, </a:t>
            </a:r>
            <a:r>
              <a:rPr lang="pt-BR" sz="2400" b="1" dirty="0"/>
              <a:t>removendo impedimentos </a:t>
            </a:r>
            <a:r>
              <a:rPr lang="pt-BR" sz="2400" dirty="0"/>
              <a:t>que </a:t>
            </a:r>
            <a:r>
              <a:rPr lang="pt-BR" sz="2400" b="1" dirty="0"/>
              <a:t>atrapalham o progresso do time</a:t>
            </a:r>
            <a:r>
              <a:rPr lang="pt-BR" sz="2400" dirty="0"/>
              <a:t>, auxiliando na adoção das práticas ágeis e garantindo que a equipe siga as regras e valores do Scrum.</a:t>
            </a:r>
            <a:endParaRPr lang="pt-BR" sz="2200" b="1" dirty="0"/>
          </a:p>
        </p:txBody>
      </p:sp>
    </p:spTree>
    <p:extLst>
      <p:ext uri="{BB962C8B-B14F-4D97-AF65-F5344CB8AC3E}">
        <p14:creationId xmlns:p14="http://schemas.microsoft.com/office/powerpoint/2010/main" val="17936802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51610BA-5DF3-3342-DED0-3F6D628FB0A9}"/>
              </a:ext>
            </a:extLst>
          </p:cNvPr>
          <p:cNvSpPr txBox="1"/>
          <p:nvPr/>
        </p:nvSpPr>
        <p:spPr>
          <a:xfrm>
            <a:off x="622070" y="1268760"/>
            <a:ext cx="78998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1" dirty="0" err="1"/>
              <a:t>Product</a:t>
            </a:r>
            <a:r>
              <a:rPr lang="pt-BR" sz="2400" b="1" dirty="0"/>
              <a:t> </a:t>
            </a:r>
            <a:r>
              <a:rPr lang="pt-BR" sz="2400" b="1" dirty="0" err="1"/>
              <a:t>Owner</a:t>
            </a:r>
            <a:r>
              <a:rPr lang="pt-BR" sz="2400" b="1" dirty="0"/>
              <a:t> (Proprietário do produto): </a:t>
            </a:r>
            <a:r>
              <a:rPr lang="pt-BR" sz="2400" dirty="0"/>
              <a:t>É o </a:t>
            </a:r>
            <a:r>
              <a:rPr lang="pt-BR" sz="2400" b="1" dirty="0"/>
              <a:t>responsável</a:t>
            </a:r>
            <a:r>
              <a:rPr lang="pt-BR" sz="2400" dirty="0"/>
              <a:t> por representar os </a:t>
            </a:r>
            <a:r>
              <a:rPr lang="pt-BR" sz="2400" b="1" dirty="0"/>
              <a:t>stakeholders (partes interessadas) </a:t>
            </a:r>
            <a:r>
              <a:rPr lang="pt-BR" sz="2400" dirty="0"/>
              <a:t>clientes, usuários, patrocinadores e definir os </a:t>
            </a:r>
            <a:r>
              <a:rPr lang="pt-BR" sz="2400" b="1" dirty="0"/>
              <a:t>requisitos e prioridades </a:t>
            </a:r>
            <a:r>
              <a:rPr lang="pt-BR" sz="2400" dirty="0"/>
              <a:t>do produto no </a:t>
            </a:r>
            <a:r>
              <a:rPr lang="pt-BR" sz="2400" b="1" dirty="0"/>
              <a:t>Backlog</a:t>
            </a:r>
            <a:r>
              <a:rPr lang="pt-BR" sz="2400" dirty="0"/>
              <a:t> (Pendências) do Produto (</a:t>
            </a:r>
            <a:r>
              <a:rPr lang="pt-BR" sz="2400" dirty="0" err="1"/>
              <a:t>Product</a:t>
            </a:r>
            <a:r>
              <a:rPr lang="pt-BR" sz="2400" dirty="0"/>
              <a:t> Backlog).</a:t>
            </a:r>
            <a:endParaRPr lang="pt-BR" sz="2200" b="1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D144967-D296-ABA6-2CFE-F10A125BFF17}"/>
              </a:ext>
            </a:extLst>
          </p:cNvPr>
          <p:cNvSpPr txBox="1"/>
          <p:nvPr/>
        </p:nvSpPr>
        <p:spPr>
          <a:xfrm>
            <a:off x="624983" y="3429000"/>
            <a:ext cx="789986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1" dirty="0"/>
              <a:t>Desenvolvedores: </a:t>
            </a:r>
            <a:r>
              <a:rPr lang="pt-BR" sz="2400" dirty="0"/>
              <a:t>São os </a:t>
            </a:r>
            <a:r>
              <a:rPr lang="pt-BR" sz="2400" b="1" dirty="0"/>
              <a:t>membros da equipe </a:t>
            </a:r>
            <a:r>
              <a:rPr lang="pt-BR" sz="2400" dirty="0"/>
              <a:t>que realizam o trabalho necessário para </a:t>
            </a:r>
            <a:r>
              <a:rPr lang="pt-BR" sz="2400" b="1" dirty="0"/>
              <a:t>entregar as funcionalidades </a:t>
            </a:r>
            <a:r>
              <a:rPr lang="pt-BR" sz="2400" dirty="0"/>
              <a:t>do produto. Eles são autogerenciados e multidisciplinares, trabalhando juntos para concluir as tarefas do Sprint Backlog. Em um </a:t>
            </a:r>
            <a:r>
              <a:rPr lang="pt-BR" sz="2400" b="1" dirty="0"/>
              <a:t>projeto Scrum</a:t>
            </a:r>
            <a:r>
              <a:rPr lang="pt-BR" sz="2400" dirty="0"/>
              <a:t>, a equipe de </a:t>
            </a:r>
            <a:r>
              <a:rPr lang="pt-BR" sz="2400" b="1" dirty="0"/>
              <a:t>três a nove pessoas </a:t>
            </a:r>
            <a:r>
              <a:rPr lang="pt-BR" sz="2400" dirty="0"/>
              <a:t>trabalham em </a:t>
            </a:r>
            <a:r>
              <a:rPr lang="pt-BR" sz="2400" b="1" dirty="0"/>
              <a:t>ciclos chamados Sprints</a:t>
            </a:r>
            <a:r>
              <a:rPr lang="pt-BR" sz="2400" dirty="0"/>
              <a:t>, que geralmente têm </a:t>
            </a:r>
            <a:r>
              <a:rPr lang="pt-BR" sz="2400" b="1" dirty="0"/>
              <a:t>duração de 1 a 4 semanas</a:t>
            </a:r>
            <a:r>
              <a:rPr lang="pt-BR" sz="2400" dirty="0"/>
              <a:t>. Durante cada Sprint, a equipe realiza as seguintes atividades:</a:t>
            </a:r>
            <a:endParaRPr lang="pt-BR" sz="2200" b="1" dirty="0"/>
          </a:p>
        </p:txBody>
      </p:sp>
    </p:spTree>
    <p:extLst>
      <p:ext uri="{BB962C8B-B14F-4D97-AF65-F5344CB8AC3E}">
        <p14:creationId xmlns:p14="http://schemas.microsoft.com/office/powerpoint/2010/main" val="298789013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51610BA-5DF3-3342-DED0-3F6D628FB0A9}"/>
              </a:ext>
            </a:extLst>
          </p:cNvPr>
          <p:cNvSpPr txBox="1"/>
          <p:nvPr/>
        </p:nvSpPr>
        <p:spPr>
          <a:xfrm>
            <a:off x="622070" y="1268760"/>
            <a:ext cx="78998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1" dirty="0"/>
              <a:t>Sprint Planning </a:t>
            </a:r>
            <a:r>
              <a:rPr lang="pt-BR" sz="2400" dirty="0"/>
              <a:t>(Planejamento da Sprint): A equipe </a:t>
            </a:r>
            <a:r>
              <a:rPr lang="pt-BR" sz="2400" b="1" dirty="0"/>
              <a:t>se reúne com o </a:t>
            </a:r>
            <a:r>
              <a:rPr lang="pt-BR" sz="2400" b="1" dirty="0" err="1"/>
              <a:t>Product</a:t>
            </a:r>
            <a:r>
              <a:rPr lang="pt-BR" sz="2400" b="1" dirty="0"/>
              <a:t> </a:t>
            </a:r>
            <a:r>
              <a:rPr lang="pt-BR" sz="2400" b="1" dirty="0" err="1"/>
              <a:t>Owner</a:t>
            </a:r>
            <a:r>
              <a:rPr lang="pt-BR" sz="2400" dirty="0"/>
              <a:t> para selecionar </a:t>
            </a:r>
            <a:r>
              <a:rPr lang="pt-BR" sz="2400" b="1" dirty="0"/>
              <a:t>itens do Backlog </a:t>
            </a:r>
            <a:r>
              <a:rPr lang="pt-BR" sz="2400" dirty="0"/>
              <a:t>do Produto a serem trabalhados durante a Sprint. Eles estimam o esforço necessário para concluir as tarefas e definem o </a:t>
            </a:r>
            <a:r>
              <a:rPr lang="pt-BR" sz="2400" b="1" dirty="0"/>
              <a:t>Sprint </a:t>
            </a:r>
            <a:r>
              <a:rPr lang="pt-BR" sz="2400" b="1" dirty="0" err="1"/>
              <a:t>Goal</a:t>
            </a:r>
            <a:r>
              <a:rPr lang="pt-BR" sz="2400" b="1" dirty="0"/>
              <a:t> </a:t>
            </a:r>
            <a:r>
              <a:rPr lang="pt-BR" sz="2400" dirty="0"/>
              <a:t>(Metas e objetivo da Sprint).</a:t>
            </a:r>
            <a:endParaRPr lang="pt-BR" sz="2200" b="1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D144967-D296-ABA6-2CFE-F10A125BFF17}"/>
              </a:ext>
            </a:extLst>
          </p:cNvPr>
          <p:cNvSpPr txBox="1"/>
          <p:nvPr/>
        </p:nvSpPr>
        <p:spPr>
          <a:xfrm>
            <a:off x="622070" y="3657176"/>
            <a:ext cx="789986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1" dirty="0"/>
              <a:t>Daily Scrum </a:t>
            </a:r>
            <a:r>
              <a:rPr lang="pt-BR" sz="2400" dirty="0"/>
              <a:t>(Scrum Diário): </a:t>
            </a:r>
            <a:r>
              <a:rPr lang="pt-BR" sz="2400" b="1" dirty="0"/>
              <a:t>Todos os dias</a:t>
            </a:r>
            <a:r>
              <a:rPr lang="pt-BR" sz="2400" dirty="0"/>
              <a:t>, a equipe realiza </a:t>
            </a:r>
            <a:r>
              <a:rPr lang="pt-BR" sz="2400" b="1" dirty="0"/>
              <a:t>uma breve reunião </a:t>
            </a:r>
            <a:r>
              <a:rPr lang="pt-BR" sz="2400" dirty="0"/>
              <a:t>(geralmente de </a:t>
            </a:r>
            <a:r>
              <a:rPr lang="pt-BR" sz="2400" b="1" dirty="0"/>
              <a:t>15 a 30 minutos</a:t>
            </a:r>
            <a:r>
              <a:rPr lang="pt-BR" sz="2400" dirty="0"/>
              <a:t>) para </a:t>
            </a:r>
            <a:r>
              <a:rPr lang="pt-BR" sz="2400" b="1" dirty="0"/>
              <a:t>sincronizar as atividades</a:t>
            </a:r>
            <a:r>
              <a:rPr lang="pt-BR" sz="2400" dirty="0"/>
              <a:t>, discutir progresso e </a:t>
            </a:r>
            <a:r>
              <a:rPr lang="pt-BR" sz="2400" b="1" dirty="0"/>
              <a:t>identificar quaisquer impedimentos.</a:t>
            </a:r>
            <a:endParaRPr lang="pt-BR" sz="2200" b="1" dirty="0"/>
          </a:p>
        </p:txBody>
      </p:sp>
    </p:spTree>
    <p:extLst>
      <p:ext uri="{BB962C8B-B14F-4D97-AF65-F5344CB8AC3E}">
        <p14:creationId xmlns:p14="http://schemas.microsoft.com/office/powerpoint/2010/main" val="263153798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51610BA-5DF3-3342-DED0-3F6D628FB0A9}"/>
              </a:ext>
            </a:extLst>
          </p:cNvPr>
          <p:cNvSpPr txBox="1"/>
          <p:nvPr/>
        </p:nvSpPr>
        <p:spPr>
          <a:xfrm>
            <a:off x="622070" y="1268760"/>
            <a:ext cx="78998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1" dirty="0"/>
              <a:t>Desenvolvimento: Durante a Sprint</a:t>
            </a:r>
            <a:r>
              <a:rPr lang="pt-BR" sz="2400" dirty="0"/>
              <a:t>, a </a:t>
            </a:r>
            <a:r>
              <a:rPr lang="pt-BR" sz="2400" b="1" dirty="0"/>
              <a:t>equipe</a:t>
            </a:r>
            <a:r>
              <a:rPr lang="pt-BR" sz="2400" dirty="0"/>
              <a:t> trabalha para </a:t>
            </a:r>
            <a:r>
              <a:rPr lang="pt-BR" sz="2400" b="1" dirty="0"/>
              <a:t>desenvolver e entregar </a:t>
            </a:r>
            <a:r>
              <a:rPr lang="pt-BR" sz="2400" dirty="0"/>
              <a:t>as funcionalidades </a:t>
            </a:r>
            <a:r>
              <a:rPr lang="pt-BR" sz="2400" b="1" dirty="0"/>
              <a:t>selecionadas</a:t>
            </a:r>
            <a:r>
              <a:rPr lang="pt-BR" sz="2400" dirty="0"/>
              <a:t> no </a:t>
            </a:r>
            <a:r>
              <a:rPr lang="pt-BR" sz="2400" b="1" dirty="0"/>
              <a:t>Backlog do Produto</a:t>
            </a:r>
            <a:r>
              <a:rPr lang="pt-BR" sz="2400" dirty="0"/>
              <a:t>. Eles </a:t>
            </a:r>
            <a:r>
              <a:rPr lang="pt-BR" sz="2400" b="1" dirty="0"/>
              <a:t>colaboram</a:t>
            </a:r>
            <a:r>
              <a:rPr lang="pt-BR" sz="2400" dirty="0"/>
              <a:t> para </a:t>
            </a:r>
            <a:r>
              <a:rPr lang="pt-BR" sz="2400" b="1" dirty="0"/>
              <a:t>garantir que o trabalho seja concluído</a:t>
            </a:r>
            <a:r>
              <a:rPr lang="pt-BR" sz="2400" dirty="0"/>
              <a:t> e revisam </a:t>
            </a:r>
            <a:r>
              <a:rPr lang="pt-BR" sz="2400" b="1" dirty="0"/>
              <a:t>constantemente o progresso em direção ao Sprint </a:t>
            </a:r>
            <a:r>
              <a:rPr lang="pt-BR" sz="2400" b="1" dirty="0" err="1"/>
              <a:t>Goal</a:t>
            </a:r>
            <a:r>
              <a:rPr lang="pt-BR" sz="2400" b="1" dirty="0"/>
              <a:t>.</a:t>
            </a:r>
            <a:endParaRPr lang="pt-BR" sz="2200" b="1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D144967-D296-ABA6-2CFE-F10A125BFF17}"/>
              </a:ext>
            </a:extLst>
          </p:cNvPr>
          <p:cNvSpPr txBox="1"/>
          <p:nvPr/>
        </p:nvSpPr>
        <p:spPr>
          <a:xfrm>
            <a:off x="622070" y="3657176"/>
            <a:ext cx="78998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1" dirty="0"/>
              <a:t>Revisão da Sprint </a:t>
            </a:r>
            <a:r>
              <a:rPr lang="pt-BR" sz="2400" dirty="0"/>
              <a:t>(Sprint Review): Ao </a:t>
            </a:r>
            <a:r>
              <a:rPr lang="pt-BR" sz="2400" b="1" dirty="0"/>
              <a:t>final da Sprint</a:t>
            </a:r>
            <a:r>
              <a:rPr lang="pt-BR" sz="2400" dirty="0"/>
              <a:t>, a </a:t>
            </a:r>
            <a:r>
              <a:rPr lang="pt-BR" sz="2400" b="1" dirty="0"/>
              <a:t>equipe realiza uma reunião com os stakeholders</a:t>
            </a:r>
            <a:r>
              <a:rPr lang="pt-BR" sz="2400" dirty="0"/>
              <a:t> para demonstrar o que </a:t>
            </a:r>
            <a:r>
              <a:rPr lang="pt-BR" sz="2400" b="1" dirty="0"/>
              <a:t>foi concluído </a:t>
            </a:r>
            <a:r>
              <a:rPr lang="pt-BR" sz="2400" dirty="0"/>
              <a:t>durante a </a:t>
            </a:r>
            <a:r>
              <a:rPr lang="pt-BR" sz="2400" b="1" dirty="0"/>
              <a:t>Sprint e receber feedback</a:t>
            </a:r>
            <a:r>
              <a:rPr lang="pt-BR" sz="2400" dirty="0"/>
              <a:t>.</a:t>
            </a:r>
            <a:endParaRPr lang="pt-BR" sz="2200" b="1" dirty="0"/>
          </a:p>
        </p:txBody>
      </p:sp>
    </p:spTree>
    <p:extLst>
      <p:ext uri="{BB962C8B-B14F-4D97-AF65-F5344CB8AC3E}">
        <p14:creationId xmlns:p14="http://schemas.microsoft.com/office/powerpoint/2010/main" val="23632723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A12EC820-B180-402A-61DF-842526803BB1}"/>
              </a:ext>
            </a:extLst>
          </p:cNvPr>
          <p:cNvSpPr txBox="1"/>
          <p:nvPr/>
        </p:nvSpPr>
        <p:spPr>
          <a:xfrm>
            <a:off x="539552" y="1124744"/>
            <a:ext cx="806489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latin typeface="Arial" panose="020B0604020202020204" pitchFamily="34" charset="0"/>
              </a:rPr>
              <a:t>Com Técnico em Desenvolvimento de Sistemas e no cargo de Desenvolvedor de Sistemas </a:t>
            </a:r>
            <a:r>
              <a:rPr lang="pt-BR" sz="2000" b="1" dirty="0">
                <a:latin typeface="Arial" panose="020B0604020202020204" pitchFamily="34" charset="0"/>
              </a:rPr>
              <a:t>se inicia ganhando R$ 2.221,00 </a:t>
            </a:r>
            <a:r>
              <a:rPr lang="pt-BR" sz="2000" dirty="0">
                <a:latin typeface="Arial" panose="020B0604020202020204" pitchFamily="34" charset="0"/>
              </a:rPr>
              <a:t>de salário e </a:t>
            </a:r>
            <a:r>
              <a:rPr lang="pt-BR" sz="2000" b="1" dirty="0">
                <a:latin typeface="Arial" panose="020B0604020202020204" pitchFamily="34" charset="0"/>
              </a:rPr>
              <a:t>pode vir a ganhar até R$ 4.754,00.</a:t>
            </a:r>
          </a:p>
        </p:txBody>
      </p:sp>
      <p:pic>
        <p:nvPicPr>
          <p:cNvPr id="120836" name="Picture 4" descr="computador e mãos de um homem vestindo uma camisa preta, sentado em uma  cadeira e uma mesa, é um ladrão, segurando dinheiro, contando o valor  obtido em sequestro ou roubo, em uma">
            <a:extLst>
              <a:ext uri="{FF2B5EF4-FFF2-40B4-BE49-F238E27FC236}">
                <a16:creationId xmlns:a16="http://schemas.microsoft.com/office/drawing/2014/main" id="{0E9DAF5E-1BFC-947C-3FDC-00ACA7CEB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522992"/>
            <a:ext cx="4680520" cy="3349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21159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51610BA-5DF3-3342-DED0-3F6D628FB0A9}"/>
              </a:ext>
            </a:extLst>
          </p:cNvPr>
          <p:cNvSpPr txBox="1"/>
          <p:nvPr/>
        </p:nvSpPr>
        <p:spPr>
          <a:xfrm>
            <a:off x="622070" y="1536174"/>
            <a:ext cx="78998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1" dirty="0"/>
              <a:t>Retrospectiva da Sprint (Sprint </a:t>
            </a:r>
            <a:r>
              <a:rPr lang="pt-BR" sz="2400" b="1" dirty="0" err="1"/>
              <a:t>Retrospective</a:t>
            </a:r>
            <a:r>
              <a:rPr lang="pt-BR" sz="2400" b="1" dirty="0"/>
              <a:t>): </a:t>
            </a:r>
            <a:r>
              <a:rPr lang="pt-BR" sz="2400" dirty="0"/>
              <a:t>Também ao </a:t>
            </a:r>
            <a:r>
              <a:rPr lang="pt-BR" sz="2400" b="1" dirty="0"/>
              <a:t>final da Sprint</a:t>
            </a:r>
            <a:r>
              <a:rPr lang="pt-BR" sz="2400" dirty="0"/>
              <a:t>, a e</a:t>
            </a:r>
            <a:r>
              <a:rPr lang="pt-BR" sz="2400" b="1" dirty="0"/>
              <a:t>quipe se reúne para revisar seu desempenho,</a:t>
            </a:r>
            <a:r>
              <a:rPr lang="pt-BR" sz="2400" dirty="0"/>
              <a:t> identificar </a:t>
            </a:r>
            <a:r>
              <a:rPr lang="pt-BR" sz="2400" b="1" dirty="0"/>
              <a:t>oportunidades de melhoria </a:t>
            </a:r>
            <a:r>
              <a:rPr lang="pt-BR" sz="2400" dirty="0"/>
              <a:t>e </a:t>
            </a:r>
            <a:r>
              <a:rPr lang="pt-BR" sz="2400" b="1" dirty="0"/>
              <a:t>planejar ações para aumentar a eficácia </a:t>
            </a:r>
            <a:r>
              <a:rPr lang="pt-BR" sz="2400" dirty="0"/>
              <a:t>do próximo Sprint. Essas são algumas das principais atividades </a:t>
            </a:r>
            <a:r>
              <a:rPr lang="pt-BR" sz="2400" b="1" dirty="0"/>
              <a:t>realizadas por uma equipe de 5 pessoas</a:t>
            </a:r>
            <a:r>
              <a:rPr lang="pt-BR" sz="2400" dirty="0"/>
              <a:t> em um projeto utilizando a metodologia Scrum. O </a:t>
            </a:r>
            <a:r>
              <a:rPr lang="pt-BR" sz="2400" b="1" dirty="0"/>
              <a:t>Scrum promove uma abordagem colaborativa e iterativa para o desenvolvimento de projetos</a:t>
            </a:r>
            <a:r>
              <a:rPr lang="pt-BR" sz="2400" dirty="0"/>
              <a:t>, permitindo que a </a:t>
            </a:r>
            <a:r>
              <a:rPr lang="pt-BR" sz="2400" b="1" dirty="0"/>
              <a:t>equipe se adapte às mudanças </a:t>
            </a:r>
            <a:r>
              <a:rPr lang="pt-BR" sz="2400" dirty="0"/>
              <a:t>e entregue </a:t>
            </a:r>
            <a:r>
              <a:rPr lang="pt-BR" sz="2400" b="1" dirty="0"/>
              <a:t>valor ao cliente de forma mais rápida e eficiente.</a:t>
            </a:r>
            <a:endParaRPr lang="pt-BR" sz="2200" b="1" dirty="0"/>
          </a:p>
        </p:txBody>
      </p:sp>
    </p:spTree>
    <p:extLst>
      <p:ext uri="{BB962C8B-B14F-4D97-AF65-F5344CB8AC3E}">
        <p14:creationId xmlns:p14="http://schemas.microsoft.com/office/powerpoint/2010/main" val="320634061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51610BA-5DF3-3342-DED0-3F6D628FB0A9}"/>
              </a:ext>
            </a:extLst>
          </p:cNvPr>
          <p:cNvSpPr txBox="1"/>
          <p:nvPr/>
        </p:nvSpPr>
        <p:spPr>
          <a:xfrm>
            <a:off x="622070" y="1536174"/>
            <a:ext cx="7899860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1" dirty="0"/>
              <a:t>Retrospectiva da Sprint (Sprint </a:t>
            </a:r>
            <a:r>
              <a:rPr lang="pt-BR" sz="2400" b="1" dirty="0" err="1"/>
              <a:t>Retrospective</a:t>
            </a:r>
            <a:r>
              <a:rPr lang="pt-BR" sz="2400" b="1" dirty="0"/>
              <a:t>): </a:t>
            </a:r>
            <a:r>
              <a:rPr lang="pt-BR" sz="2400" dirty="0"/>
              <a:t>Também ao </a:t>
            </a:r>
            <a:r>
              <a:rPr lang="pt-BR" sz="2400" b="1" dirty="0"/>
              <a:t>final da Sprint</a:t>
            </a:r>
            <a:r>
              <a:rPr lang="pt-BR" sz="2400" dirty="0"/>
              <a:t>, a e</a:t>
            </a:r>
            <a:r>
              <a:rPr lang="pt-BR" sz="2400" b="1" dirty="0"/>
              <a:t>quipe se reúne para revisar seu desempenho,</a:t>
            </a:r>
            <a:r>
              <a:rPr lang="pt-BR" sz="2400" dirty="0"/>
              <a:t> identificar </a:t>
            </a:r>
            <a:r>
              <a:rPr lang="pt-BR" sz="2400" b="1" dirty="0"/>
              <a:t>oportunidades de melhoria </a:t>
            </a:r>
            <a:r>
              <a:rPr lang="pt-BR" sz="2400" dirty="0"/>
              <a:t>e </a:t>
            </a:r>
            <a:r>
              <a:rPr lang="pt-BR" sz="2400" b="1" dirty="0"/>
              <a:t>planejar ações para aumentar a eficácia </a:t>
            </a:r>
            <a:r>
              <a:rPr lang="pt-BR" sz="2400" dirty="0"/>
              <a:t>do próximo Sprint. Essas são algumas das principais atividades </a:t>
            </a:r>
            <a:r>
              <a:rPr lang="pt-BR" sz="2400" b="1" dirty="0"/>
              <a:t>realizadas por uma equipe de 5 pessoas</a:t>
            </a:r>
            <a:r>
              <a:rPr lang="pt-BR" sz="2400" dirty="0"/>
              <a:t> em um projeto utilizando a metodologia Scrum. O </a:t>
            </a:r>
            <a:r>
              <a:rPr lang="pt-BR" sz="2400" b="1" dirty="0"/>
              <a:t>Scrum promove uma abordagem colaborativa e iterativa para o desenvolvimento de projetos</a:t>
            </a:r>
            <a:r>
              <a:rPr lang="pt-BR" sz="2400" dirty="0"/>
              <a:t>, permitindo que a </a:t>
            </a:r>
            <a:r>
              <a:rPr lang="pt-BR" sz="2400" b="1" dirty="0"/>
              <a:t>equipe se adapte às mudanças </a:t>
            </a:r>
            <a:r>
              <a:rPr lang="pt-BR" sz="2400" dirty="0"/>
              <a:t>e entregue </a:t>
            </a:r>
            <a:r>
              <a:rPr lang="pt-BR" sz="2400" b="1" dirty="0"/>
              <a:t>valor ao cliente de forma mais rápida e eficiente.</a:t>
            </a:r>
          </a:p>
          <a:p>
            <a:pPr algn="just"/>
            <a:endParaRPr lang="pt-BR" sz="2400" b="1" dirty="0"/>
          </a:p>
          <a:p>
            <a:pPr algn="just"/>
            <a:endParaRPr lang="pt-BR" sz="2400" b="1" dirty="0"/>
          </a:p>
          <a:p>
            <a:pPr algn="just"/>
            <a:endParaRPr lang="pt-BR" sz="2200" b="1" dirty="0"/>
          </a:p>
        </p:txBody>
      </p:sp>
    </p:spTree>
    <p:extLst>
      <p:ext uri="{BB962C8B-B14F-4D97-AF65-F5344CB8AC3E}">
        <p14:creationId xmlns:p14="http://schemas.microsoft.com/office/powerpoint/2010/main" val="11309302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A8C1B5EA-DC45-DFE0-CF3B-73ADBF3B98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" t="12278" r="5113" b="7969"/>
          <a:stretch/>
        </p:blipFill>
        <p:spPr>
          <a:xfrm>
            <a:off x="935596" y="908720"/>
            <a:ext cx="7272808" cy="463955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168885E-84B2-DC7B-269A-304175441383}"/>
              </a:ext>
            </a:extLst>
          </p:cNvPr>
          <p:cNvSpPr txBox="1"/>
          <p:nvPr/>
        </p:nvSpPr>
        <p:spPr>
          <a:xfrm>
            <a:off x="251520" y="5949280"/>
            <a:ext cx="6408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800" b="1" dirty="0"/>
              <a:t>Acesse o exercício: </a:t>
            </a:r>
            <a:r>
              <a:rPr lang="pt-BR" sz="1800" b="1" dirty="0">
                <a:hlinkClick r:id="rId3"/>
              </a:rPr>
              <a:t>https://forms.gle/WCAnfB32TMyDSx8c6</a:t>
            </a:r>
            <a:endParaRPr lang="pt-BR" sz="1800" b="1" dirty="0"/>
          </a:p>
        </p:txBody>
      </p:sp>
    </p:spTree>
    <p:extLst>
      <p:ext uri="{BB962C8B-B14F-4D97-AF65-F5344CB8AC3E}">
        <p14:creationId xmlns:p14="http://schemas.microsoft.com/office/powerpoint/2010/main" val="2912391444"/>
      </p:ext>
    </p:extLst>
  </p:cSld>
  <p:clrMapOvr>
    <a:masterClrMapping/>
  </p:clrMapOvr>
  <p:transition spd="med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6AA569A-EDA0-136C-AC14-CB7497A5B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532" y="980728"/>
            <a:ext cx="84249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200" b="1" dirty="0">
                <a:solidFill>
                  <a:srgbClr val="002060"/>
                </a:solidFill>
                <a:latin typeface="Arial" panose="020B0604020202020204" pitchFamily="34" charset="0"/>
              </a:rPr>
              <a:t>LinkedIn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51610BA-5DF3-3342-DED0-3F6D628FB0A9}"/>
              </a:ext>
            </a:extLst>
          </p:cNvPr>
          <p:cNvSpPr txBox="1"/>
          <p:nvPr/>
        </p:nvSpPr>
        <p:spPr>
          <a:xfrm>
            <a:off x="470651" y="1628800"/>
            <a:ext cx="789986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dirty="0"/>
              <a:t>É uma </a:t>
            </a:r>
            <a:r>
              <a:rPr lang="pt-BR" sz="2400" b="1" dirty="0">
                <a:solidFill>
                  <a:srgbClr val="FF0000"/>
                </a:solidFill>
              </a:rPr>
              <a:t>plataforma</a:t>
            </a:r>
            <a:r>
              <a:rPr lang="pt-BR" sz="2400" dirty="0"/>
              <a:t> de </a:t>
            </a:r>
            <a:r>
              <a:rPr lang="pt-BR" sz="2400" b="1" dirty="0">
                <a:solidFill>
                  <a:srgbClr val="FF0000"/>
                </a:solidFill>
              </a:rPr>
              <a:t>mídia social focada em negócios e emprego</a:t>
            </a:r>
            <a:r>
              <a:rPr lang="pt-BR" sz="2400" dirty="0"/>
              <a:t> que </a:t>
            </a:r>
            <a:r>
              <a:rPr lang="pt-BR" sz="2400" b="1" dirty="0">
                <a:solidFill>
                  <a:srgbClr val="FF0000"/>
                </a:solidFill>
              </a:rPr>
              <a:t>funciona através de sites e aplicativos móveis. </a:t>
            </a:r>
            <a:r>
              <a:rPr lang="pt-BR" sz="2400" dirty="0"/>
              <a:t>Fundada em dezembro de 2002 e lançada em 5 de maio de 2003, </a:t>
            </a:r>
            <a:r>
              <a:rPr lang="pt-BR" sz="2400" b="1" dirty="0">
                <a:solidFill>
                  <a:srgbClr val="FF0000"/>
                </a:solidFill>
              </a:rPr>
              <a:t>de propriedade da Microsoft.</a:t>
            </a:r>
          </a:p>
          <a:p>
            <a:pPr algn="just"/>
            <a:endParaRPr lang="pt-BR" sz="1200" b="1" dirty="0">
              <a:solidFill>
                <a:srgbClr val="FF0000"/>
              </a:solidFill>
            </a:endParaRPr>
          </a:p>
          <a:p>
            <a:pPr algn="just"/>
            <a:r>
              <a:rPr lang="pt-BR" sz="2000" b="1" dirty="0">
                <a:solidFill>
                  <a:srgbClr val="FF0000"/>
                </a:solidFill>
                <a:hlinkClick r:id="rId2"/>
              </a:rPr>
              <a:t>https://www.linkedin.com</a:t>
            </a:r>
            <a:endParaRPr lang="pt-BR" sz="2000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Tudo sobre LinkedIn - História e Notícias - Canaltech">
            <a:extLst>
              <a:ext uri="{FF2B5EF4-FFF2-40B4-BE49-F238E27FC236}">
                <a16:creationId xmlns:a16="http://schemas.microsoft.com/office/drawing/2014/main" id="{26AC6688-4550-6DF1-F842-BDED7608C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980" y="3717032"/>
            <a:ext cx="2669201" cy="26692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1417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6AA569A-EDA0-136C-AC14-CB7497A5B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3" y="980728"/>
            <a:ext cx="84249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200" b="1" dirty="0">
                <a:solidFill>
                  <a:srgbClr val="002060"/>
                </a:solidFill>
                <a:latin typeface="Titillium Web" panose="00000500000000000000" pitchFamily="2" charset="0"/>
              </a:rPr>
              <a:t>Diagrama de Classes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E7B2EAE-3F49-CB3E-B678-5BC99CB948B1}"/>
              </a:ext>
            </a:extLst>
          </p:cNvPr>
          <p:cNvSpPr txBox="1"/>
          <p:nvPr/>
        </p:nvSpPr>
        <p:spPr>
          <a:xfrm>
            <a:off x="442051" y="1844824"/>
            <a:ext cx="78998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dirty="0"/>
              <a:t>Os diagramas de classes </a:t>
            </a:r>
            <a:r>
              <a:rPr lang="pt-BR" sz="2400" b="1" dirty="0"/>
              <a:t>mostram as diferentes classes </a:t>
            </a:r>
            <a:r>
              <a:rPr lang="pt-BR" sz="2400" dirty="0"/>
              <a:t>que </a:t>
            </a:r>
            <a:r>
              <a:rPr lang="pt-BR" sz="2400" b="1" dirty="0"/>
              <a:t>fazem parte de um sistema </a:t>
            </a:r>
            <a:r>
              <a:rPr lang="pt-BR" sz="2400" dirty="0"/>
              <a:t>e </a:t>
            </a:r>
            <a:r>
              <a:rPr lang="pt-BR" sz="2400" b="1" dirty="0"/>
              <a:t>como elas se relacionam</a:t>
            </a:r>
            <a:r>
              <a:rPr lang="pt-BR" sz="2400" dirty="0"/>
              <a:t>. Uma </a:t>
            </a:r>
            <a:r>
              <a:rPr lang="pt-BR" sz="2400" b="1" dirty="0"/>
              <a:t>classe é representada </a:t>
            </a:r>
            <a:r>
              <a:rPr lang="pt-BR" sz="2400" dirty="0"/>
              <a:t>em UML por um </a:t>
            </a:r>
            <a:r>
              <a:rPr lang="pt-BR" sz="2400" b="1" dirty="0"/>
              <a:t>retângulo</a:t>
            </a:r>
            <a:r>
              <a:rPr lang="pt-BR" sz="2400" dirty="0"/>
              <a:t>, com o </a:t>
            </a:r>
            <a:r>
              <a:rPr lang="pt-BR" sz="2400" b="1" dirty="0"/>
              <a:t>nome da classe</a:t>
            </a:r>
            <a:r>
              <a:rPr lang="pt-BR" sz="2400" dirty="0"/>
              <a:t>, e podem </a:t>
            </a:r>
            <a:r>
              <a:rPr lang="pt-BR" sz="2400" b="1" dirty="0"/>
              <a:t>também mostrar os atributos </a:t>
            </a:r>
            <a:r>
              <a:rPr lang="pt-BR" sz="2400" dirty="0"/>
              <a:t>e operações (métodos) da classe.</a:t>
            </a:r>
          </a:p>
          <a:p>
            <a:pPr algn="just"/>
            <a:endParaRPr lang="pt-BR" sz="24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E7B2EAE-3F49-CB3E-B678-5BC99CB948B1}"/>
              </a:ext>
            </a:extLst>
          </p:cNvPr>
          <p:cNvSpPr txBox="1"/>
          <p:nvPr/>
        </p:nvSpPr>
        <p:spPr>
          <a:xfrm>
            <a:off x="442051" y="4005064"/>
            <a:ext cx="78998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1" dirty="0"/>
              <a:t>O que são atributos: </a:t>
            </a:r>
            <a:r>
              <a:rPr lang="pt-BR" sz="2400" dirty="0"/>
              <a:t>São as particularidades, </a:t>
            </a:r>
            <a:r>
              <a:rPr lang="pt-BR" sz="2400" b="1" dirty="0"/>
              <a:t>qualidades e características que são próprias de alguém ou algo</a:t>
            </a:r>
            <a:r>
              <a:rPr lang="pt-BR" sz="2400" dirty="0"/>
              <a:t>. Por norma, </a:t>
            </a:r>
            <a:r>
              <a:rPr lang="pt-BR" sz="2400" b="1" dirty="0"/>
              <a:t>os atributos estão relacionados com aspectos positivos. </a:t>
            </a:r>
            <a:r>
              <a:rPr lang="pt-BR" sz="2400" dirty="0"/>
              <a:t>Os atributos costumam ser características exclusivas de determinada pessoa, grupo ou coisa.</a:t>
            </a:r>
          </a:p>
          <a:p>
            <a:pPr algn="just"/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8140014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6AA569A-EDA0-136C-AC14-CB7497A5B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994817"/>
            <a:ext cx="8424936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000" b="1" dirty="0">
                <a:solidFill>
                  <a:srgbClr val="002060"/>
                </a:solidFill>
                <a:latin typeface="Titillium Web" panose="00000500000000000000" pitchFamily="2" charset="0"/>
              </a:rPr>
              <a:t>As classes de um diagrama de classes podem possuir diferentes relacionamentos como:</a:t>
            </a:r>
            <a:endParaRPr lang="pt-BR" altLang="pt-BR" sz="3200" b="1" dirty="0">
              <a:solidFill>
                <a:srgbClr val="002060"/>
              </a:solidFill>
              <a:latin typeface="Titillium Web" panose="00000500000000000000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E7B2EAE-3F49-CB3E-B678-5BC99CB948B1}"/>
              </a:ext>
            </a:extLst>
          </p:cNvPr>
          <p:cNvSpPr txBox="1"/>
          <p:nvPr/>
        </p:nvSpPr>
        <p:spPr>
          <a:xfrm>
            <a:off x="611560" y="2852936"/>
            <a:ext cx="78998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1" dirty="0"/>
              <a:t>Generalização: </a:t>
            </a:r>
            <a:r>
              <a:rPr lang="pt-BR" sz="2400" dirty="0"/>
              <a:t>o relacionamento de generalização conecta classes generalizadas com outras mais especializadas. A generalização </a:t>
            </a:r>
            <a:r>
              <a:rPr lang="pt-BR" sz="2400" b="1" dirty="0"/>
              <a:t>é um relacionamento de itens gerais </a:t>
            </a:r>
            <a:r>
              <a:rPr lang="pt-BR" sz="2400" dirty="0"/>
              <a:t>(superclasses) e itens mais específicos (subclasses) e é considerado um como “é um tipo de”;</a:t>
            </a:r>
          </a:p>
          <a:p>
            <a:pPr algn="just"/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768037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ab.ifsul.edu.br/tsiad/conteudo/modulo5/dao/ua/1/img/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238790"/>
            <a:ext cx="5318175" cy="364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1691680" y="692696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 A </a:t>
            </a:r>
            <a:r>
              <a:rPr lang="pt-BR" b="1" dirty="0"/>
              <a:t>Figura A.1 </a:t>
            </a:r>
            <a:r>
              <a:rPr lang="pt-BR" dirty="0"/>
              <a:t>apresenta um exemplo de </a:t>
            </a:r>
            <a:r>
              <a:rPr lang="pt-BR" b="1" dirty="0"/>
              <a:t>diagrama de classe.</a:t>
            </a:r>
          </a:p>
        </p:txBody>
      </p:sp>
      <p:sp>
        <p:nvSpPr>
          <p:cNvPr id="5" name="Retângulo 4"/>
          <p:cNvSpPr/>
          <p:nvPr/>
        </p:nvSpPr>
        <p:spPr>
          <a:xfrm>
            <a:off x="634267" y="5085184"/>
            <a:ext cx="81141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/>
              <a:t>Na programação de computadores, uma cadeia de caracteres ou </a:t>
            </a:r>
            <a:r>
              <a:rPr lang="pt-BR" sz="1400" dirty="0" err="1"/>
              <a:t>string</a:t>
            </a:r>
            <a:r>
              <a:rPr lang="pt-BR" sz="1400" dirty="0"/>
              <a:t> </a:t>
            </a:r>
            <a:r>
              <a:rPr lang="pt-BR" sz="1400" b="1" dirty="0"/>
              <a:t>é uma sequência de caracteres, geralmente utilizada para representar palavras, frases ou textos de um programa.</a:t>
            </a:r>
          </a:p>
        </p:txBody>
      </p:sp>
      <p:sp>
        <p:nvSpPr>
          <p:cNvPr id="6" name="Retângulo 5"/>
          <p:cNvSpPr/>
          <p:nvPr/>
        </p:nvSpPr>
        <p:spPr>
          <a:xfrm>
            <a:off x="634267" y="5765869"/>
            <a:ext cx="81141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 err="1"/>
              <a:t>Int</a:t>
            </a:r>
            <a:r>
              <a:rPr lang="pt-BR" sz="1400" dirty="0"/>
              <a:t> é a representação de </a:t>
            </a:r>
            <a:r>
              <a:rPr lang="pt-BR" sz="1400" b="1" dirty="0"/>
              <a:t>números inteiros.</a:t>
            </a:r>
          </a:p>
        </p:txBody>
      </p:sp>
    </p:spTree>
    <p:extLst>
      <p:ext uri="{BB962C8B-B14F-4D97-AF65-F5344CB8AC3E}">
        <p14:creationId xmlns:p14="http://schemas.microsoft.com/office/powerpoint/2010/main" val="26997266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E7B2EAE-3F49-CB3E-B678-5BC99CB948B1}"/>
              </a:ext>
            </a:extLst>
          </p:cNvPr>
          <p:cNvSpPr txBox="1"/>
          <p:nvPr/>
        </p:nvSpPr>
        <p:spPr>
          <a:xfrm>
            <a:off x="539552" y="1484784"/>
            <a:ext cx="78998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1" dirty="0"/>
              <a:t>Associação</a:t>
            </a:r>
            <a:r>
              <a:rPr lang="pt-BR" sz="2400" dirty="0"/>
              <a:t>: a associação é um </a:t>
            </a:r>
            <a:r>
              <a:rPr lang="pt-BR" sz="2400" b="1" dirty="0"/>
              <a:t>relacionamento estrutural entre instâncias</a:t>
            </a:r>
            <a:r>
              <a:rPr lang="pt-BR" sz="2400" dirty="0"/>
              <a:t> (especifica objetos de um item conectados a objetos de outro item). Uma </a:t>
            </a:r>
            <a:r>
              <a:rPr lang="pt-BR" sz="2400" b="1" dirty="0"/>
              <a:t>pura associação entre duas classes representa um relacionamento estrutural entre pares em que as classes estão em um mesmo nível e uma não é mais importante que outras.</a:t>
            </a:r>
            <a:r>
              <a:rPr lang="pt-BR" sz="2400" dirty="0"/>
              <a:t> Também é possível a partir de uma </a:t>
            </a:r>
            <a:r>
              <a:rPr lang="pt-BR" sz="2400" b="1" dirty="0"/>
              <a:t>associação conectando duas classes, navegar do objeto de uma classe até o objeto de outra classe e vice-versa. Em associação um objeto “usa um” outro objeto</a:t>
            </a:r>
            <a:r>
              <a:rPr lang="pt-BR" sz="2400" dirty="0"/>
              <a:t>;</a:t>
            </a:r>
          </a:p>
          <a:p>
            <a:br>
              <a:rPr lang="pt-BR" sz="2400" dirty="0"/>
            </a:b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0883412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E7B2EAE-3F49-CB3E-B678-5BC99CB948B1}"/>
              </a:ext>
            </a:extLst>
          </p:cNvPr>
          <p:cNvSpPr txBox="1"/>
          <p:nvPr/>
        </p:nvSpPr>
        <p:spPr>
          <a:xfrm>
            <a:off x="539552" y="908720"/>
            <a:ext cx="78998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1" dirty="0"/>
              <a:t>Exemplo:</a:t>
            </a:r>
          </a:p>
          <a:p>
            <a:pPr algn="just"/>
            <a:r>
              <a:rPr lang="pt-BR" sz="2400" b="1" dirty="0"/>
              <a:t>Suponhamos a situação de contratação de um funcionário </a:t>
            </a:r>
            <a:r>
              <a:rPr lang="pt-BR" sz="2400" dirty="0"/>
              <a:t>por uma empresa. Existiriam duas classes, a classe “</a:t>
            </a:r>
            <a:r>
              <a:rPr lang="pt-BR" sz="2400" b="1" dirty="0"/>
              <a:t>Empresa</a:t>
            </a:r>
            <a:r>
              <a:rPr lang="pt-BR" sz="2400" dirty="0"/>
              <a:t>” e a classe “</a:t>
            </a:r>
            <a:r>
              <a:rPr lang="pt-BR" sz="2400" b="1" dirty="0"/>
              <a:t>Funcionário</a:t>
            </a:r>
            <a:r>
              <a:rPr lang="pt-BR" sz="2400" dirty="0"/>
              <a:t>”. Entre essas </a:t>
            </a:r>
            <a:r>
              <a:rPr lang="pt-BR" sz="2400" b="1" dirty="0"/>
              <a:t>classes existiria um relacionamento chamado, por exemplo, “contrata”. </a:t>
            </a:r>
            <a:r>
              <a:rPr lang="pt-BR" sz="2400" dirty="0"/>
              <a:t>Suponhamos também que seja interessante para o sistema guardar as informações do dia da contratação e do salário acordado.</a:t>
            </a:r>
          </a:p>
          <a:p>
            <a:br>
              <a:rPr lang="pt-BR" sz="2400" dirty="0"/>
            </a:br>
            <a:endParaRPr lang="pt-BR" sz="24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476" y="3861048"/>
            <a:ext cx="4322012" cy="227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9831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E7B2EAE-3F49-CB3E-B678-5BC99CB948B1}"/>
              </a:ext>
            </a:extLst>
          </p:cNvPr>
          <p:cNvSpPr txBox="1"/>
          <p:nvPr/>
        </p:nvSpPr>
        <p:spPr>
          <a:xfrm>
            <a:off x="611560" y="1484784"/>
            <a:ext cx="789986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1" dirty="0"/>
              <a:t>Agregação</a:t>
            </a:r>
            <a:r>
              <a:rPr lang="pt-BR" sz="2400" dirty="0"/>
              <a:t>: em </a:t>
            </a:r>
            <a:r>
              <a:rPr lang="pt-BR" sz="2400" b="1" dirty="0"/>
              <a:t>uma pura associação entre duas classes</a:t>
            </a:r>
            <a:r>
              <a:rPr lang="pt-BR" sz="2400" dirty="0"/>
              <a:t>, essas </a:t>
            </a:r>
            <a:r>
              <a:rPr lang="pt-BR" sz="2400" b="1" dirty="0"/>
              <a:t>classes estão em um mesmo nível e uma não é mais importante que outras</a:t>
            </a:r>
            <a:r>
              <a:rPr lang="pt-BR" sz="2400" dirty="0"/>
              <a:t>. Contudo, em certas modelagens, </a:t>
            </a:r>
            <a:r>
              <a:rPr lang="pt-BR" sz="2400" b="1" dirty="0"/>
              <a:t>é necessário representar uma classe</a:t>
            </a:r>
            <a:r>
              <a:rPr lang="pt-BR" sz="2400" dirty="0"/>
              <a:t>, que representa um item maior (o “todo”) que é formada por itens menores (as “partes”). Na agregação, um objeto é composto por (ou é parte de) outros objetos. </a:t>
            </a:r>
            <a:r>
              <a:rPr lang="pt-BR" sz="2400" b="1" dirty="0"/>
              <a:t>Em outras palavras, uma agregação é uma associação mais específica</a:t>
            </a:r>
            <a:r>
              <a:rPr lang="pt-BR" sz="24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97280137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CaixaDeTexto 1">
            <a:extLst>
              <a:ext uri="{FF2B5EF4-FFF2-40B4-BE49-F238E27FC236}">
                <a16:creationId xmlns:a16="http://schemas.microsoft.com/office/drawing/2014/main" id="{8B2304FD-2528-086C-1AE6-FDDB69047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458" y="923236"/>
            <a:ext cx="7919516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200" b="1" dirty="0">
                <a:solidFill>
                  <a:srgbClr val="002060"/>
                </a:solidFill>
                <a:latin typeface="Titillium Web" panose="00000500000000000000" pitchFamily="2" charset="0"/>
              </a:rPr>
              <a:t>O que é um Técnico em Desenvolvimento de Sistemas?</a:t>
            </a:r>
          </a:p>
          <a:p>
            <a:pPr algn="ctr" eaLnBrk="1" hangingPunct="1"/>
            <a:r>
              <a:rPr lang="pt-BR" altLang="pt-BR" sz="3200" b="1" dirty="0">
                <a:solidFill>
                  <a:srgbClr val="002060"/>
                </a:solidFill>
                <a:latin typeface="Titillium Web" panose="00000500000000000000" pitchFamily="2" charset="0"/>
              </a:rPr>
              <a:t>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DF6B78B-3250-8DEC-7D6B-C56F40E62E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241" y="2636912"/>
            <a:ext cx="7727950" cy="280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defRPr/>
            </a:pPr>
            <a:r>
              <a:rPr lang="pt-BR" sz="2000" dirty="0">
                <a:solidFill>
                  <a:srgbClr val="303030"/>
                </a:solidFill>
                <a:latin typeface="Arial" panose="020B0604020202020204" pitchFamily="34" charset="0"/>
              </a:rPr>
              <a:t>Técnico em Desenvolvimento de Sistemas é um </a:t>
            </a:r>
            <a:r>
              <a:rPr lang="pt-BR" sz="2000" b="1" dirty="0">
                <a:solidFill>
                  <a:srgbClr val="303030"/>
                </a:solidFill>
                <a:latin typeface="Arial" panose="020B0604020202020204" pitchFamily="34" charset="0"/>
              </a:rPr>
              <a:t>profissional</a:t>
            </a:r>
            <a:r>
              <a:rPr lang="pt-BR" sz="2000" dirty="0">
                <a:solidFill>
                  <a:srgbClr val="303030"/>
                </a:solidFill>
                <a:latin typeface="Arial" panose="020B0604020202020204" pitchFamily="34" charset="0"/>
              </a:rPr>
              <a:t> que </a:t>
            </a:r>
            <a:r>
              <a:rPr lang="pt-BR" sz="2000" b="1" dirty="0">
                <a:solidFill>
                  <a:srgbClr val="303030"/>
                </a:solidFill>
                <a:latin typeface="Arial" panose="020B0604020202020204" pitchFamily="34" charset="0"/>
              </a:rPr>
              <a:t>possui conhecimentos e habilidades </a:t>
            </a:r>
            <a:r>
              <a:rPr lang="pt-BR" sz="2000" dirty="0">
                <a:solidFill>
                  <a:srgbClr val="303030"/>
                </a:solidFill>
                <a:latin typeface="Arial" panose="020B0604020202020204" pitchFamily="34" charset="0"/>
              </a:rPr>
              <a:t>para atuar na </a:t>
            </a:r>
            <a:r>
              <a:rPr lang="pt-BR" sz="2000" b="1" dirty="0">
                <a:solidFill>
                  <a:srgbClr val="303030"/>
                </a:solidFill>
                <a:latin typeface="Arial" panose="020B0604020202020204" pitchFamily="34" charset="0"/>
              </a:rPr>
              <a:t>criação, manutenção e suporte de sistemas de computador.</a:t>
            </a:r>
            <a:r>
              <a:rPr lang="pt-BR" sz="2000" dirty="0">
                <a:solidFill>
                  <a:srgbClr val="303030"/>
                </a:solidFill>
                <a:latin typeface="Arial" panose="020B0604020202020204" pitchFamily="34" charset="0"/>
              </a:rPr>
              <a:t> Eles são responsáveis por desenvolver softwares e aplicações de acordo com as </a:t>
            </a:r>
            <a:r>
              <a:rPr lang="pt-BR" sz="2000" b="1" dirty="0">
                <a:solidFill>
                  <a:srgbClr val="303030"/>
                </a:solidFill>
                <a:latin typeface="Arial" panose="020B0604020202020204" pitchFamily="34" charset="0"/>
              </a:rPr>
              <a:t>necessidades específicas de uma organização ou cliente.</a:t>
            </a:r>
            <a:endParaRPr lang="pt-BR" sz="2000" b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/>
      <p:bldP spid="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E7B2EAE-3F49-CB3E-B678-5BC99CB948B1}"/>
              </a:ext>
            </a:extLst>
          </p:cNvPr>
          <p:cNvSpPr txBox="1"/>
          <p:nvPr/>
        </p:nvSpPr>
        <p:spPr>
          <a:xfrm>
            <a:off x="611560" y="1196752"/>
            <a:ext cx="78998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1" dirty="0"/>
              <a:t>Exemplo:</a:t>
            </a:r>
          </a:p>
          <a:p>
            <a:pPr algn="just"/>
            <a:r>
              <a:rPr lang="pt-BR" sz="2400" dirty="0"/>
              <a:t>Neste exemplo, um </a:t>
            </a:r>
            <a:r>
              <a:rPr lang="pt-BR" sz="2400" b="1" dirty="0"/>
              <a:t>Cliente</a:t>
            </a:r>
            <a:r>
              <a:rPr lang="pt-BR" sz="2400" dirty="0"/>
              <a:t> tem um </a:t>
            </a:r>
            <a:r>
              <a:rPr lang="pt-BR" sz="2400" b="1" dirty="0"/>
              <a:t>Endereço</a:t>
            </a:r>
            <a:r>
              <a:rPr lang="pt-BR" sz="2400" dirty="0"/>
              <a:t>. Usamos agregação, pois as duas classes representam parte de um todo maior. Escolhemos também </a:t>
            </a:r>
            <a:r>
              <a:rPr lang="pt-BR" sz="2400" b="1" dirty="0"/>
              <a:t>modelar o</a:t>
            </a:r>
            <a:r>
              <a:rPr lang="pt-BR" sz="2400" dirty="0"/>
              <a:t> </a:t>
            </a:r>
            <a:r>
              <a:rPr lang="pt-BR" sz="2400" b="1" dirty="0"/>
              <a:t>Endereço</a:t>
            </a:r>
            <a:r>
              <a:rPr lang="pt-BR" sz="2400" dirty="0"/>
              <a:t> </a:t>
            </a:r>
            <a:r>
              <a:rPr lang="pt-BR" sz="2400" b="1" dirty="0"/>
              <a:t>como uma classe separada</a:t>
            </a:r>
            <a:r>
              <a:rPr lang="pt-BR" sz="2400" dirty="0"/>
              <a:t>, já que muitos outros tipos de itens também têm endereços também.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169" y="3717032"/>
            <a:ext cx="4204641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656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E7B2EAE-3F49-CB3E-B678-5BC99CB948B1}"/>
              </a:ext>
            </a:extLst>
          </p:cNvPr>
          <p:cNvSpPr txBox="1"/>
          <p:nvPr/>
        </p:nvSpPr>
        <p:spPr>
          <a:xfrm>
            <a:off x="611560" y="980728"/>
            <a:ext cx="789986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1" dirty="0"/>
              <a:t>Composição</a:t>
            </a:r>
            <a:r>
              <a:rPr lang="pt-BR" sz="2400" dirty="0"/>
              <a:t>: a composição é uma </a:t>
            </a:r>
            <a:r>
              <a:rPr lang="pt-BR" sz="2400" b="1" dirty="0"/>
              <a:t>forma de agregação</a:t>
            </a:r>
            <a:r>
              <a:rPr lang="pt-BR" sz="2400" dirty="0"/>
              <a:t>, uma </a:t>
            </a:r>
            <a:r>
              <a:rPr lang="pt-BR" sz="2400" b="1" dirty="0"/>
              <a:t>especialização da agregação</a:t>
            </a:r>
            <a:r>
              <a:rPr lang="pt-BR" sz="2400" dirty="0"/>
              <a:t>, </a:t>
            </a:r>
            <a:r>
              <a:rPr lang="pt-BR" sz="2400" b="1" dirty="0"/>
              <a:t>com propriedade bem definida e tempo coincidente como parte do todo</a:t>
            </a:r>
            <a:r>
              <a:rPr lang="pt-BR" sz="2400" dirty="0"/>
              <a:t>. 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Na </a:t>
            </a:r>
            <a:r>
              <a:rPr lang="pt-BR" sz="2400" b="1" dirty="0"/>
              <a:t>agregação</a:t>
            </a:r>
            <a:r>
              <a:rPr lang="pt-BR" sz="2400" dirty="0"/>
              <a:t>, se a </a:t>
            </a:r>
            <a:r>
              <a:rPr lang="pt-BR" sz="2400" b="1" dirty="0"/>
              <a:t>instância</a:t>
            </a:r>
            <a:r>
              <a:rPr lang="pt-BR" sz="2400" dirty="0"/>
              <a:t> do todo </a:t>
            </a:r>
            <a:r>
              <a:rPr lang="pt-BR" sz="2400" b="1" dirty="0"/>
              <a:t>for</a:t>
            </a:r>
            <a:r>
              <a:rPr lang="pt-BR" sz="2400" dirty="0"/>
              <a:t> </a:t>
            </a:r>
            <a:r>
              <a:rPr lang="pt-BR" sz="2400" b="1" dirty="0"/>
              <a:t>removida</a:t>
            </a:r>
            <a:r>
              <a:rPr lang="pt-BR" sz="2400" dirty="0"/>
              <a:t>, </a:t>
            </a:r>
            <a:r>
              <a:rPr lang="pt-BR" sz="2400" b="1" dirty="0"/>
              <a:t>suas partes não serão necessariamente removidas</a:t>
            </a:r>
            <a:r>
              <a:rPr lang="pt-BR" sz="2400" dirty="0"/>
              <a:t>. </a:t>
            </a:r>
          </a:p>
          <a:p>
            <a:pPr algn="just"/>
            <a:endParaRPr lang="pt-BR" sz="2400" b="1" dirty="0"/>
          </a:p>
          <a:p>
            <a:pPr algn="just"/>
            <a:r>
              <a:rPr lang="pt-BR" sz="2400" dirty="0"/>
              <a:t>Já na </a:t>
            </a:r>
            <a:r>
              <a:rPr lang="pt-BR" sz="2400" b="1" dirty="0"/>
              <a:t>composição, se a instância do todo for removida, suas partes também deverão ser removidas.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365" y="4581128"/>
            <a:ext cx="504825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280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F9355C1-0728-299C-7034-90DBC1FB17D7}"/>
              </a:ext>
            </a:extLst>
          </p:cNvPr>
          <p:cNvSpPr/>
          <p:nvPr/>
        </p:nvSpPr>
        <p:spPr>
          <a:xfrm>
            <a:off x="0" y="4581525"/>
            <a:ext cx="9144000" cy="9350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				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1DDA8EA-E64D-751B-981D-03A62D497867}"/>
              </a:ext>
            </a:extLst>
          </p:cNvPr>
          <p:cNvSpPr txBox="1"/>
          <p:nvPr/>
        </p:nvSpPr>
        <p:spPr>
          <a:xfrm>
            <a:off x="755650" y="1030288"/>
            <a:ext cx="7993063" cy="26305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600" b="1" dirty="0">
                <a:solidFill>
                  <a:schemeClr val="tx2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Agradeço atenção.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pt-BR" sz="2600" b="1" dirty="0">
              <a:solidFill>
                <a:schemeClr val="tx2">
                  <a:lumMod val="7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pt-BR" sz="1500" dirty="0">
                <a:solidFill>
                  <a:schemeClr val="tx2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Rafael Sacramento – </a:t>
            </a:r>
            <a:r>
              <a:rPr lang="pt-BR" sz="1500" dirty="0">
                <a:solidFill>
                  <a:schemeClr val="tx2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  <a:hlinkClick r:id="rId2"/>
              </a:rPr>
              <a:t>rferfa@gmail.com</a:t>
            </a:r>
            <a:endParaRPr lang="pt-BR" sz="1500" dirty="0">
              <a:solidFill>
                <a:schemeClr val="tx2">
                  <a:lumMod val="7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pt-BR" sz="1500" dirty="0" err="1">
                <a:solidFill>
                  <a:schemeClr val="tx2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Linkledin</a:t>
            </a:r>
            <a:r>
              <a:rPr lang="pt-BR" sz="1500" dirty="0">
                <a:solidFill>
                  <a:schemeClr val="tx2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- </a:t>
            </a:r>
            <a:r>
              <a:rPr lang="pt-BR" sz="1500" dirty="0">
                <a:solidFill>
                  <a:schemeClr val="tx2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  <a:hlinkClick r:id="rId3"/>
              </a:rPr>
              <a:t>https://www.linkedin.com/in/rafael-do-sacramento-bomfim-9150784b/</a:t>
            </a:r>
            <a:endParaRPr lang="pt-BR" sz="1500" dirty="0">
              <a:solidFill>
                <a:schemeClr val="tx2">
                  <a:lumMod val="7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pt-BR" sz="1500" dirty="0">
                <a:solidFill>
                  <a:schemeClr val="tx2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Instagram - </a:t>
            </a:r>
            <a:r>
              <a:rPr lang="pt-BR" sz="1500" dirty="0">
                <a:solidFill>
                  <a:schemeClr val="tx2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  <a:hlinkClick r:id="rId4"/>
              </a:rPr>
              <a:t>https://www.instagram.com/rafaelrfe/</a:t>
            </a:r>
            <a:endParaRPr lang="pt-BR" sz="1500" dirty="0">
              <a:solidFill>
                <a:schemeClr val="tx2">
                  <a:lumMod val="7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endParaRPr lang="pt-BR" sz="1500" dirty="0">
              <a:solidFill>
                <a:schemeClr val="tx2">
                  <a:lumMod val="7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3EAC7AD-44BD-6480-E9E0-5713B64C196B}"/>
              </a:ext>
            </a:extLst>
          </p:cNvPr>
          <p:cNvSpPr txBox="1"/>
          <p:nvPr/>
        </p:nvSpPr>
        <p:spPr>
          <a:xfrm>
            <a:off x="971550" y="4859868"/>
            <a:ext cx="7777163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b="1" dirty="0">
                <a:cs typeface="Arial" charset="0"/>
              </a:rPr>
              <a:t>“A GUARDA MORRE, MAS NÃO SE RENDE!”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CaixaDeTexto 1">
            <a:extLst>
              <a:ext uri="{FF2B5EF4-FFF2-40B4-BE49-F238E27FC236}">
                <a16:creationId xmlns:a16="http://schemas.microsoft.com/office/drawing/2014/main" id="{8B2304FD-2528-086C-1AE6-FDDB69047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3" y="1041009"/>
            <a:ext cx="8424936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200" b="1" dirty="0">
                <a:solidFill>
                  <a:srgbClr val="002060"/>
                </a:solidFill>
                <a:latin typeface="Arial" panose="020B0604020202020204" pitchFamily="34" charset="0"/>
              </a:rPr>
              <a:t>As principais responsabilidades de um Técnico em Desenvolvimento de Sistemas podem?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DF6B78B-3250-8DEC-7D6B-C56F40E62E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2783322"/>
            <a:ext cx="7727950" cy="1437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defRPr/>
            </a:pPr>
            <a:r>
              <a:rPr lang="pt-BR" sz="2000" dirty="0">
                <a:solidFill>
                  <a:srgbClr val="303030"/>
                </a:solidFill>
                <a:latin typeface="Arial" panose="020B0604020202020204" pitchFamily="34" charset="0"/>
              </a:rPr>
              <a:t>1 - </a:t>
            </a:r>
            <a:r>
              <a:rPr lang="pt-BR" sz="2000" b="1" dirty="0">
                <a:solidFill>
                  <a:srgbClr val="303030"/>
                </a:solidFill>
                <a:latin typeface="Arial" panose="020B0604020202020204" pitchFamily="34" charset="0"/>
              </a:rPr>
              <a:t>Análise de requisitos: </a:t>
            </a:r>
            <a:r>
              <a:rPr lang="pt-BR" sz="2000" dirty="0">
                <a:solidFill>
                  <a:srgbClr val="303030"/>
                </a:solidFill>
                <a:latin typeface="Arial" panose="020B0604020202020204" pitchFamily="34" charset="0"/>
              </a:rPr>
              <a:t>Compreender </a:t>
            </a:r>
            <a:r>
              <a:rPr lang="pt-BR" sz="2000" b="1" dirty="0">
                <a:solidFill>
                  <a:srgbClr val="303030"/>
                </a:solidFill>
                <a:latin typeface="Arial" panose="020B0604020202020204" pitchFamily="34" charset="0"/>
              </a:rPr>
              <a:t>as necessidades dos usuários e traduzi-las em especificações técnicas </a:t>
            </a:r>
            <a:r>
              <a:rPr lang="pt-BR" sz="2000" dirty="0">
                <a:solidFill>
                  <a:srgbClr val="303030"/>
                </a:solidFill>
                <a:latin typeface="Arial" panose="020B0604020202020204" pitchFamily="34" charset="0"/>
              </a:rPr>
              <a:t>para o desenvolvimento de sistemas de software.</a:t>
            </a:r>
            <a:endParaRPr lang="pt-BR" sz="2000" dirty="0">
              <a:latin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23A75C8-6BC0-1E96-6294-FA1D6FFEF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499" y="4367498"/>
            <a:ext cx="7727950" cy="1437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defRPr/>
            </a:pPr>
            <a:r>
              <a:rPr lang="pt-BR" sz="2000" dirty="0">
                <a:solidFill>
                  <a:srgbClr val="303030"/>
                </a:solidFill>
                <a:latin typeface="Arial" panose="020B0604020202020204" pitchFamily="34" charset="0"/>
              </a:rPr>
              <a:t>2 - </a:t>
            </a:r>
            <a:r>
              <a:rPr lang="pt-BR" sz="2000" b="1" dirty="0">
                <a:solidFill>
                  <a:srgbClr val="303030"/>
                </a:solidFill>
                <a:latin typeface="Arial" panose="020B0604020202020204" pitchFamily="34" charset="0"/>
              </a:rPr>
              <a:t>Desenvolvimento de software: </a:t>
            </a:r>
            <a:r>
              <a:rPr lang="pt-BR" sz="2000" dirty="0">
                <a:solidFill>
                  <a:srgbClr val="303030"/>
                </a:solidFill>
                <a:latin typeface="Arial" panose="020B0604020202020204" pitchFamily="34" charset="0"/>
              </a:rPr>
              <a:t>Escrever </a:t>
            </a:r>
            <a:r>
              <a:rPr lang="pt-BR" sz="2000" b="1" dirty="0">
                <a:solidFill>
                  <a:srgbClr val="303030"/>
                </a:solidFill>
                <a:latin typeface="Arial" panose="020B0604020202020204" pitchFamily="34" charset="0"/>
              </a:rPr>
              <a:t>código</a:t>
            </a:r>
            <a:r>
              <a:rPr lang="pt-BR" sz="2000" dirty="0">
                <a:solidFill>
                  <a:srgbClr val="303030"/>
                </a:solidFill>
                <a:latin typeface="Arial" panose="020B0604020202020204" pitchFamily="34" charset="0"/>
              </a:rPr>
              <a:t>, criar </a:t>
            </a:r>
            <a:r>
              <a:rPr lang="pt-BR" sz="2000" b="1" dirty="0">
                <a:solidFill>
                  <a:srgbClr val="303030"/>
                </a:solidFill>
                <a:latin typeface="Arial" panose="020B0604020202020204" pitchFamily="34" charset="0"/>
              </a:rPr>
              <a:t>algoritmos</a:t>
            </a:r>
            <a:r>
              <a:rPr lang="pt-BR" sz="2000" dirty="0">
                <a:solidFill>
                  <a:srgbClr val="303030"/>
                </a:solidFill>
                <a:latin typeface="Arial" panose="020B0604020202020204" pitchFamily="34" charset="0"/>
              </a:rPr>
              <a:t> e </a:t>
            </a:r>
            <a:r>
              <a:rPr lang="pt-BR" sz="2000" b="1" dirty="0">
                <a:solidFill>
                  <a:srgbClr val="303030"/>
                </a:solidFill>
                <a:latin typeface="Arial" panose="020B0604020202020204" pitchFamily="34" charset="0"/>
              </a:rPr>
              <a:t>implementar funcionalidades </a:t>
            </a:r>
            <a:r>
              <a:rPr lang="pt-BR" sz="2000" dirty="0">
                <a:solidFill>
                  <a:srgbClr val="303030"/>
                </a:solidFill>
                <a:latin typeface="Arial" panose="020B0604020202020204" pitchFamily="34" charset="0"/>
              </a:rPr>
              <a:t>de acordo com as </a:t>
            </a:r>
            <a:r>
              <a:rPr lang="pt-BR" sz="2000" b="1" dirty="0">
                <a:solidFill>
                  <a:srgbClr val="303030"/>
                </a:solidFill>
                <a:latin typeface="Arial" panose="020B0604020202020204" pitchFamily="34" charset="0"/>
              </a:rPr>
              <a:t>especificações definidas.</a:t>
            </a:r>
            <a:endParaRPr lang="pt-BR" sz="20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89949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/>
      <p:bldP spid="3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F674A58-3A59-3F99-771B-35E2AD93CB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828938"/>
            <a:ext cx="7727950" cy="1437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defRPr/>
            </a:pPr>
            <a:r>
              <a:rPr lang="pt-BR" sz="2000" dirty="0">
                <a:solidFill>
                  <a:srgbClr val="303030"/>
                </a:solidFill>
                <a:latin typeface="Arial" panose="020B0604020202020204" pitchFamily="34" charset="0"/>
              </a:rPr>
              <a:t>3 - </a:t>
            </a:r>
            <a:r>
              <a:rPr lang="pt-BR" sz="2000" b="1" dirty="0">
                <a:solidFill>
                  <a:srgbClr val="303030"/>
                </a:solidFill>
                <a:latin typeface="Arial" panose="020B0604020202020204" pitchFamily="34" charset="0"/>
              </a:rPr>
              <a:t>Teste e depuração: </a:t>
            </a:r>
            <a:r>
              <a:rPr lang="pt-BR" sz="2000" dirty="0">
                <a:solidFill>
                  <a:srgbClr val="303030"/>
                </a:solidFill>
                <a:latin typeface="Arial" panose="020B0604020202020204" pitchFamily="34" charset="0"/>
              </a:rPr>
              <a:t>Realizar </a:t>
            </a:r>
            <a:r>
              <a:rPr lang="pt-BR" sz="2000" b="1" dirty="0">
                <a:solidFill>
                  <a:srgbClr val="303030"/>
                </a:solidFill>
                <a:latin typeface="Arial" panose="020B0604020202020204" pitchFamily="34" charset="0"/>
              </a:rPr>
              <a:t>testes</a:t>
            </a:r>
            <a:r>
              <a:rPr lang="pt-BR" sz="2000" dirty="0">
                <a:solidFill>
                  <a:srgbClr val="303030"/>
                </a:solidFill>
                <a:latin typeface="Arial" panose="020B0604020202020204" pitchFamily="34" charset="0"/>
              </a:rPr>
              <a:t> para </a:t>
            </a:r>
            <a:r>
              <a:rPr lang="pt-BR" sz="2000" b="1" dirty="0">
                <a:solidFill>
                  <a:srgbClr val="303030"/>
                </a:solidFill>
                <a:latin typeface="Arial" panose="020B0604020202020204" pitchFamily="34" charset="0"/>
              </a:rPr>
              <a:t>garantir a funcionalidade e a qualidade do software</a:t>
            </a:r>
            <a:r>
              <a:rPr lang="pt-BR" sz="2000" dirty="0">
                <a:solidFill>
                  <a:srgbClr val="303030"/>
                </a:solidFill>
                <a:latin typeface="Arial" panose="020B0604020202020204" pitchFamily="34" charset="0"/>
              </a:rPr>
              <a:t>, além de </a:t>
            </a:r>
            <a:r>
              <a:rPr lang="pt-BR" sz="2000" b="1" dirty="0">
                <a:solidFill>
                  <a:srgbClr val="303030"/>
                </a:solidFill>
                <a:latin typeface="Arial" panose="020B0604020202020204" pitchFamily="34" charset="0"/>
              </a:rPr>
              <a:t>identificar e corrigir eventuais erros (bugs).</a:t>
            </a:r>
            <a:endParaRPr lang="pt-BR" sz="2000" b="1" dirty="0">
              <a:latin typeface="Arial" panose="020B060402020202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72A88D-051B-7C1E-828F-978A12E4B1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2266704"/>
            <a:ext cx="7727950" cy="976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defRPr/>
            </a:pPr>
            <a:r>
              <a:rPr lang="pt-BR" sz="2000" dirty="0">
                <a:solidFill>
                  <a:srgbClr val="303030"/>
                </a:solidFill>
                <a:latin typeface="Arial" panose="020B0604020202020204" pitchFamily="34" charset="0"/>
              </a:rPr>
              <a:t>4 - </a:t>
            </a:r>
            <a:r>
              <a:rPr lang="pt-BR" sz="2000" b="1" dirty="0">
                <a:solidFill>
                  <a:srgbClr val="303030"/>
                </a:solidFill>
                <a:latin typeface="Arial" panose="020B0604020202020204" pitchFamily="34" charset="0"/>
              </a:rPr>
              <a:t>Manutenção de sistemas: </a:t>
            </a:r>
            <a:r>
              <a:rPr lang="pt-BR" sz="2000" dirty="0">
                <a:solidFill>
                  <a:srgbClr val="303030"/>
                </a:solidFill>
                <a:latin typeface="Arial" panose="020B0604020202020204" pitchFamily="34" charset="0"/>
              </a:rPr>
              <a:t>Realizar </a:t>
            </a:r>
            <a:r>
              <a:rPr lang="pt-BR" sz="2000" b="1" dirty="0">
                <a:solidFill>
                  <a:srgbClr val="303030"/>
                </a:solidFill>
                <a:latin typeface="Arial" panose="020B0604020202020204" pitchFamily="34" charset="0"/>
              </a:rPr>
              <a:t>atualizações</a:t>
            </a:r>
            <a:r>
              <a:rPr lang="pt-BR" sz="2000" dirty="0">
                <a:solidFill>
                  <a:srgbClr val="303030"/>
                </a:solidFill>
                <a:latin typeface="Arial" panose="020B0604020202020204" pitchFamily="34" charset="0"/>
              </a:rPr>
              <a:t>, </a:t>
            </a:r>
            <a:r>
              <a:rPr lang="pt-BR" sz="2000" b="1" dirty="0">
                <a:solidFill>
                  <a:srgbClr val="303030"/>
                </a:solidFill>
                <a:latin typeface="Arial" panose="020B0604020202020204" pitchFamily="34" charset="0"/>
              </a:rPr>
              <a:t>correções</a:t>
            </a:r>
            <a:r>
              <a:rPr lang="pt-BR" sz="2000" dirty="0">
                <a:solidFill>
                  <a:srgbClr val="303030"/>
                </a:solidFill>
                <a:latin typeface="Arial" panose="020B0604020202020204" pitchFamily="34" charset="0"/>
              </a:rPr>
              <a:t> e </a:t>
            </a:r>
            <a:r>
              <a:rPr lang="pt-BR" sz="2000" b="1" dirty="0">
                <a:solidFill>
                  <a:srgbClr val="303030"/>
                </a:solidFill>
                <a:latin typeface="Arial" panose="020B0604020202020204" pitchFamily="34" charset="0"/>
              </a:rPr>
              <a:t>melhorias nos sistemas</a:t>
            </a:r>
            <a:r>
              <a:rPr lang="pt-BR" sz="2000" dirty="0">
                <a:solidFill>
                  <a:srgbClr val="303030"/>
                </a:solidFill>
                <a:latin typeface="Arial" panose="020B0604020202020204" pitchFamily="34" charset="0"/>
              </a:rPr>
              <a:t> existentes </a:t>
            </a:r>
            <a:r>
              <a:rPr lang="pt-BR" sz="2000" b="1" dirty="0">
                <a:solidFill>
                  <a:srgbClr val="303030"/>
                </a:solidFill>
                <a:latin typeface="Arial" panose="020B0604020202020204" pitchFamily="34" charset="0"/>
              </a:rPr>
              <a:t>conforme necessário.</a:t>
            </a:r>
            <a:endParaRPr lang="pt-BR" sz="2000" b="1" dirty="0">
              <a:latin typeface="Arial" panose="020B06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61E2B3A-B19E-9CBB-EC5D-DC5C3E9811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573" y="3373103"/>
            <a:ext cx="7727950" cy="1437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defRPr/>
            </a:pPr>
            <a:r>
              <a:rPr lang="pt-BR" sz="2000" dirty="0">
                <a:solidFill>
                  <a:srgbClr val="303030"/>
                </a:solidFill>
                <a:latin typeface="Arial" panose="020B0604020202020204" pitchFamily="34" charset="0"/>
              </a:rPr>
              <a:t>5 - </a:t>
            </a:r>
            <a:r>
              <a:rPr lang="pt-BR" sz="2000" b="1" dirty="0">
                <a:solidFill>
                  <a:srgbClr val="303030"/>
                </a:solidFill>
                <a:latin typeface="Arial" panose="020B0604020202020204" pitchFamily="34" charset="0"/>
              </a:rPr>
              <a:t>Suporte técnico: </a:t>
            </a:r>
            <a:r>
              <a:rPr lang="pt-BR" sz="2000" dirty="0">
                <a:solidFill>
                  <a:srgbClr val="303030"/>
                </a:solidFill>
                <a:latin typeface="Arial" panose="020B0604020202020204" pitchFamily="34" charset="0"/>
              </a:rPr>
              <a:t>Prestar </a:t>
            </a:r>
            <a:r>
              <a:rPr lang="pt-BR" sz="2000" b="1" dirty="0">
                <a:solidFill>
                  <a:srgbClr val="303030"/>
                </a:solidFill>
                <a:latin typeface="Arial" panose="020B0604020202020204" pitchFamily="34" charset="0"/>
              </a:rPr>
              <a:t>suporte aos usuários finais </a:t>
            </a:r>
            <a:r>
              <a:rPr lang="pt-BR" sz="2000" dirty="0">
                <a:solidFill>
                  <a:srgbClr val="303030"/>
                </a:solidFill>
                <a:latin typeface="Arial" panose="020B0604020202020204" pitchFamily="34" charset="0"/>
              </a:rPr>
              <a:t>para </a:t>
            </a:r>
            <a:r>
              <a:rPr lang="pt-BR" sz="2000" b="1" dirty="0">
                <a:solidFill>
                  <a:srgbClr val="303030"/>
                </a:solidFill>
                <a:latin typeface="Arial" panose="020B0604020202020204" pitchFamily="34" charset="0"/>
              </a:rPr>
              <a:t>resolver problemas relacionados ao software</a:t>
            </a:r>
            <a:r>
              <a:rPr lang="pt-BR" sz="2000" dirty="0">
                <a:solidFill>
                  <a:srgbClr val="303030"/>
                </a:solidFill>
                <a:latin typeface="Arial" panose="020B0604020202020204" pitchFamily="34" charset="0"/>
              </a:rPr>
              <a:t> e fornecer</a:t>
            </a:r>
            <a:r>
              <a:rPr lang="pt-BR" sz="2000" b="1" dirty="0">
                <a:solidFill>
                  <a:srgbClr val="303030"/>
                </a:solidFill>
                <a:latin typeface="Arial" panose="020B0604020202020204" pitchFamily="34" charset="0"/>
              </a:rPr>
              <a:t> orientações sobre seu uso adequado.</a:t>
            </a:r>
            <a:endParaRPr lang="pt-BR" sz="2000" b="1" dirty="0">
              <a:latin typeface="Arial" panose="020B0604020202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1742B39-9822-2653-BCBA-1D901AB9A9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4941168"/>
            <a:ext cx="7727950" cy="142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defRPr/>
            </a:pPr>
            <a:r>
              <a:rPr lang="pt-BR" sz="2000" dirty="0">
                <a:solidFill>
                  <a:srgbClr val="303030"/>
                </a:solidFill>
                <a:latin typeface="Arial" panose="020B0604020202020204" pitchFamily="34" charset="0"/>
              </a:rPr>
              <a:t>6 - </a:t>
            </a:r>
            <a:r>
              <a:rPr lang="pt-BR" sz="2000" b="1" dirty="0">
                <a:solidFill>
                  <a:srgbClr val="303030"/>
                </a:solidFill>
                <a:latin typeface="Arial" panose="020B0604020202020204" pitchFamily="34" charset="0"/>
              </a:rPr>
              <a:t>Documentação: Documentar</a:t>
            </a:r>
            <a:r>
              <a:rPr lang="pt-BR" sz="2000" dirty="0">
                <a:solidFill>
                  <a:srgbClr val="303030"/>
                </a:solidFill>
                <a:latin typeface="Arial" panose="020B0604020202020204" pitchFamily="34" charset="0"/>
              </a:rPr>
              <a:t> o </a:t>
            </a:r>
            <a:r>
              <a:rPr lang="pt-BR" sz="2000" b="1" dirty="0">
                <a:solidFill>
                  <a:srgbClr val="303030"/>
                </a:solidFill>
                <a:latin typeface="Arial" panose="020B0604020202020204" pitchFamily="34" charset="0"/>
              </a:rPr>
              <a:t>processo de desenvolvimento</a:t>
            </a:r>
            <a:r>
              <a:rPr lang="pt-BR" sz="2000" dirty="0">
                <a:solidFill>
                  <a:srgbClr val="303030"/>
                </a:solidFill>
                <a:latin typeface="Arial" panose="020B0604020202020204" pitchFamily="34" charset="0"/>
              </a:rPr>
              <a:t>, bem como as </a:t>
            </a:r>
            <a:r>
              <a:rPr lang="pt-BR" sz="2000" b="1" dirty="0">
                <a:solidFill>
                  <a:srgbClr val="303030"/>
                </a:solidFill>
                <a:latin typeface="Arial" panose="020B0604020202020204" pitchFamily="34" charset="0"/>
              </a:rPr>
              <a:t>especificações e funcionalidades do software.</a:t>
            </a:r>
            <a:endParaRPr lang="pt-BR" sz="20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69323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26523bf9-62ff-46b8-971b-9f6596da50c8}" enabled="1" method="Standard" siteId="{e8782eb5-7640-4ac4-a813-63ada3587d7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16440</TotalTime>
  <Words>3776</Words>
  <Application>Microsoft Office PowerPoint</Application>
  <PresentationFormat>Apresentação na tela (4:3)</PresentationFormat>
  <Paragraphs>198</Paragraphs>
  <Slides>72</Slides>
  <Notes>3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72</vt:i4>
      </vt:variant>
    </vt:vector>
  </HeadingPairs>
  <TitlesOfParts>
    <vt:vector size="81" baseType="lpstr">
      <vt:lpstr>Arial</vt:lpstr>
      <vt:lpstr>Calibri</vt:lpstr>
      <vt:lpstr>Tahoma</vt:lpstr>
      <vt:lpstr>Titillium Web</vt:lpstr>
      <vt:lpstr>Trebuchet MS</vt:lpstr>
      <vt:lpstr>Wingdings</vt:lpstr>
      <vt:lpstr>Tema do Office</vt:lpstr>
      <vt:lpstr>Personalizar design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Alexandre Sfeir Conter</dc:creator>
  <cp:lastModifiedBy>Alessandro Alves</cp:lastModifiedBy>
  <cp:revision>767</cp:revision>
  <cp:lastPrinted>2013-07-01T21:10:42Z</cp:lastPrinted>
  <dcterms:created xsi:type="dcterms:W3CDTF">2013-01-08T18:12:51Z</dcterms:created>
  <dcterms:modified xsi:type="dcterms:W3CDTF">2024-04-29T11:43:34Z</dcterms:modified>
</cp:coreProperties>
</file>